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 McCrear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76"/>
  </p:normalViewPr>
  <p:slideViewPr>
    <p:cSldViewPr snapToGrid="0" snapToObjects="1">
      <p:cViewPr varScale="1">
        <p:scale>
          <a:sx n="109" d="100"/>
          <a:sy n="109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commentAuthors" Target="commentAuthors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1-12T01:28:24.983" idx="1">
    <p:pos x="6000" y="0"/>
    <p:text>Based on feedback I will be adding material on basic circuits, breadboarding, basic components and moving kit costs to the end.</p:text>
  </p:cm>
  <p:cm authorId="0" dt="2016-01-16T15:41:05.780" idx="3">
    <p:pos x="6000" y="200"/>
    <p:text>I added slides for the first 10 SIK labs and some advanced labs that have been popular with students</p:text>
  </p:cm>
  <p:cm authorId="0" dt="2017-01-08T15:29:11.538" idx="2">
    <p:pos x="6000" y="100"/>
    <p:text>I have added new material for 2017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Shape 9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Shape 9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Shape 9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Shape 9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hyperlink" Target="http://www.ebay.com/itm/HC-SR501-Adjust-IR-Pyroelectric-Infrared-PIR-Motion-Sensor-Detector-Module-NEW/271638488228" TargetMode="External"/><Relationship Id="rId5" Type="http://schemas.openxmlformats.org/officeDocument/2006/relationships/image" Target="../media/image47.png"/><Relationship Id="rId6" Type="http://schemas.openxmlformats.org/officeDocument/2006/relationships/hyperlink" Target="http://www.ebay.com/itm/1pcs-Ultrasonic-Module-HC-SR04-Distance-Measuring-Transducer-Sensor-for-Arduino-/17198364639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20" Type="http://schemas.openxmlformats.org/officeDocument/2006/relationships/hyperlink" Target="https://tkkrlab.nl/wiki/Arduino_KY-020_Tilt_switch_module" TargetMode="External"/><Relationship Id="rId21" Type="http://schemas.openxmlformats.org/officeDocument/2006/relationships/hyperlink" Target="https://tkkrlab.nl/wiki/Arduino_KY-021_Mini_magnetic_reed_modules" TargetMode="External"/><Relationship Id="rId22" Type="http://schemas.openxmlformats.org/officeDocument/2006/relationships/hyperlink" Target="https://tkkrlab.nl/wiki/Arduino_KY-022_Infrared_sensor_receiver_module" TargetMode="External"/><Relationship Id="rId23" Type="http://schemas.openxmlformats.org/officeDocument/2006/relationships/hyperlink" Target="https://tkkrlab.nl/wiki/Arduino_KY-023_XY-axis_joystick_module" TargetMode="External"/><Relationship Id="rId24" Type="http://schemas.openxmlformats.org/officeDocument/2006/relationships/hyperlink" Target="https://tkkrlab.nl/wiki/Arduino_KY-024_Linear_magnetic_Hall_sensors" TargetMode="External"/><Relationship Id="rId25" Type="http://schemas.openxmlformats.org/officeDocument/2006/relationships/hyperlink" Target="https://tkkrlab.nl/wiki/Arduino_KY-025_Reed_module" TargetMode="External"/><Relationship Id="rId26" Type="http://schemas.openxmlformats.org/officeDocument/2006/relationships/hyperlink" Target="https://tkkrlab.nl/wiki/Arduino_KY-026_Flame_sensor_module" TargetMode="External"/><Relationship Id="rId27" Type="http://schemas.openxmlformats.org/officeDocument/2006/relationships/hyperlink" Target="https://tkkrlab.nl/wiki/Arduino_KY-027_Magic_light_cup_module" TargetMode="External"/><Relationship Id="rId28" Type="http://schemas.openxmlformats.org/officeDocument/2006/relationships/hyperlink" Target="https://tkkrlab.nl/wiki/Arduino_KY-028_Temperature_sensor_module" TargetMode="External"/><Relationship Id="rId29" Type="http://schemas.openxmlformats.org/officeDocument/2006/relationships/hyperlink" Target="https://tkkrlab.nl/wiki/Arduino_KY-029_Yin_Yi_2-color_LED_module_3M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tkkrlab.nl/wiki/Arduino_KY-001_Temperature_sensor_module" TargetMode="External"/><Relationship Id="rId4" Type="http://schemas.openxmlformats.org/officeDocument/2006/relationships/hyperlink" Target="https://tkkrlab.nl/wiki/Arduino_KY-002_Vibration_switch_module" TargetMode="External"/><Relationship Id="rId5" Type="http://schemas.openxmlformats.org/officeDocument/2006/relationships/hyperlink" Target="https://tkkrlab.nl/wiki/Arduino_KY-003_Hall_magnetic_sensor_module" TargetMode="External"/><Relationship Id="rId30" Type="http://schemas.openxmlformats.org/officeDocument/2006/relationships/hyperlink" Target="https://tkkrlab.nl/wiki/Arduino_KY-031_Sensor_module" TargetMode="External"/><Relationship Id="rId31" Type="http://schemas.openxmlformats.org/officeDocument/2006/relationships/hyperlink" Target="https://tkkrlab.nl/wiki/Arduino_KY-032_Obstacle_avoidance_sensor_module" TargetMode="External"/><Relationship Id="rId32" Type="http://schemas.openxmlformats.org/officeDocument/2006/relationships/hyperlink" Target="https://tkkrlab.nl/wiki/Arduino_KY-033_Hunt_sensor_module" TargetMode="External"/><Relationship Id="rId9" Type="http://schemas.openxmlformats.org/officeDocument/2006/relationships/hyperlink" Target="https://tkkrlab.nl/wiki/Arduino_KY-008_Laser_sensor_module" TargetMode="External"/><Relationship Id="rId6" Type="http://schemas.openxmlformats.org/officeDocument/2006/relationships/hyperlink" Target="https://tkkrlab.nl/wiki/Arduino_KY-004_Key_switch_module" TargetMode="External"/><Relationship Id="rId7" Type="http://schemas.openxmlformats.org/officeDocument/2006/relationships/hyperlink" Target="https://tkkrlab.nl/wiki/Arduino_KY-005_Infrared_emission_sensor_module" TargetMode="External"/><Relationship Id="rId8" Type="http://schemas.openxmlformats.org/officeDocument/2006/relationships/hyperlink" Target="https://tkkrlab.nl/wiki/Arduino_KY-006_Small_passive_buzzer_module" TargetMode="External"/><Relationship Id="rId33" Type="http://schemas.openxmlformats.org/officeDocument/2006/relationships/hyperlink" Target="https://tkkrlab.nl/wiki/Arduino_KY-034_Automatic_flashing_colorful_LED_module" TargetMode="External"/><Relationship Id="rId34" Type="http://schemas.openxmlformats.org/officeDocument/2006/relationships/hyperlink" Target="https://tkkrlab.nl/wiki/Arduino_KY-035_Class_Bihor_magnetic_sensor" TargetMode="External"/><Relationship Id="rId35" Type="http://schemas.openxmlformats.org/officeDocument/2006/relationships/hyperlink" Target="https://tkkrlab.nl/wiki/Arduino_KY-036_Metal_touch_sensor_module" TargetMode="External"/><Relationship Id="rId36" Type="http://schemas.openxmlformats.org/officeDocument/2006/relationships/hyperlink" Target="https://tkkrlab.nl/wiki/Arduino_KY-037_Sensitive_microphone_sensor_module" TargetMode="External"/><Relationship Id="rId10" Type="http://schemas.openxmlformats.org/officeDocument/2006/relationships/hyperlink" Target="https://tkkrlab.nl/wiki/Arduino_KY-009_3-color_full-color_LED_SMD_modules" TargetMode="External"/><Relationship Id="rId11" Type="http://schemas.openxmlformats.org/officeDocument/2006/relationships/hyperlink" Target="https://tkkrlab.nl/wiki/Arduino_KY-010_Optical_broken_module" TargetMode="External"/><Relationship Id="rId12" Type="http://schemas.openxmlformats.org/officeDocument/2006/relationships/hyperlink" Target="https://tkkrlab.nl/wiki/Arduino_KY-011_2-color_LED_module" TargetMode="External"/><Relationship Id="rId13" Type="http://schemas.openxmlformats.org/officeDocument/2006/relationships/hyperlink" Target="https://tkkrlab.nl/wiki/Arduino_KY-012_Active_buzzer_module" TargetMode="External"/><Relationship Id="rId14" Type="http://schemas.openxmlformats.org/officeDocument/2006/relationships/hyperlink" Target="https://tkkrlab.nl/wiki/Arduino_KY-013_Temperature_sensor_module" TargetMode="External"/><Relationship Id="rId15" Type="http://schemas.openxmlformats.org/officeDocument/2006/relationships/hyperlink" Target="https://tkkrlab.nl/wiki/Arduino_KY-015_Temperature_and_humidity_sensor_module" TargetMode="External"/><Relationship Id="rId16" Type="http://schemas.openxmlformats.org/officeDocument/2006/relationships/hyperlink" Target="https://tkkrlab.nl/wiki/Arduino_KY-016_3-color_LED_module" TargetMode="External"/><Relationship Id="rId17" Type="http://schemas.openxmlformats.org/officeDocument/2006/relationships/hyperlink" Target="https://tkkrlab.nl/wiki/Arduino_KY-017_Mercury_open_optical_module" TargetMode="External"/><Relationship Id="rId18" Type="http://schemas.openxmlformats.org/officeDocument/2006/relationships/hyperlink" Target="https://tkkrlab.nl/wiki/Arduino_KY-018_Photo_resistor_module" TargetMode="External"/><Relationship Id="rId19" Type="http://schemas.openxmlformats.org/officeDocument/2006/relationships/hyperlink" Target="https://tkkrlab.nl/wiki/Arduino_KY-019_5V_relay_module" TargetMode="External"/><Relationship Id="rId37" Type="http://schemas.openxmlformats.org/officeDocument/2006/relationships/hyperlink" Target="https://tkkrlab.nl/wiki/Arduino_KY-038_Microphone_sound_sensor_module" TargetMode="External"/><Relationship Id="rId38" Type="http://schemas.openxmlformats.org/officeDocument/2006/relationships/hyperlink" Target="https://tkkrlab.nl/wiki/Arduino_KY-039_Detect_the_heartbeat_module" TargetMode="External"/><Relationship Id="rId39" Type="http://schemas.openxmlformats.org/officeDocument/2006/relationships/hyperlink" Target="https://tkkrlab.nl/wiki/Arduino_KY-040_Rotary_encoder_module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data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github.com/dmccreary/moving-rainbo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Arduino in the Classroom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Resources for Mentors and Teachers (updated for </a:t>
            </a:r>
            <a:r>
              <a:rPr lang="en" dirty="0" smtClean="0"/>
              <a:t>201</a:t>
            </a:r>
            <a:r>
              <a:rPr lang="en-US" smtClean="0"/>
              <a:t>8</a:t>
            </a:r>
            <a:r>
              <a:rPr lang="en" smtClean="0"/>
              <a:t>)</a:t>
            </a:r>
            <a:endParaRPr lang="en"/>
          </a:p>
        </p:txBody>
      </p:sp>
      <p:sp>
        <p:nvSpPr>
          <p:cNvPr id="68" name="Shape 68"/>
          <p:cNvSpPr txBox="1"/>
          <p:nvPr/>
        </p:nvSpPr>
        <p:spPr>
          <a:xfrm>
            <a:off x="1082275" y="4393800"/>
            <a:ext cx="4083600" cy="39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Dan McCreary - Moving Rainbow Labs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00" y="516375"/>
            <a:ext cx="4361250" cy="360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744575" y="516375"/>
            <a:ext cx="40530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strike="sngStrike"/>
              <a:t>1.82</a:t>
            </a:r>
            <a:r>
              <a:rPr lang="en" sz="1800"/>
              <a:t> 2.6 Million Arduino Videos on YouTube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646800" y="1472350"/>
            <a:ext cx="4053000" cy="257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Huge repository of learning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Everything from basic usage to advanced topics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Students love to show their projects</a:t>
            </a:r>
          </a:p>
        </p:txBody>
      </p:sp>
      <p:cxnSp>
        <p:nvCxnSpPr>
          <p:cNvPr id="157" name="Shape 157"/>
          <p:cNvCxnSpPr/>
          <p:nvPr/>
        </p:nvCxnSpPr>
        <p:spPr>
          <a:xfrm flipH="1">
            <a:off x="1108575" y="170100"/>
            <a:ext cx="1036500" cy="300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Teaching and Arduino in Practice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52125" y="1044000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A software development platform with associated standard chips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An open platform for makers to build things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 framework for teaching physical computing, electronics and computer science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 system for building rapid prototypes in industry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A place where we can find trained volunteers!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Keys to Involvement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09850" y="129687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Use Color!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Use Motion!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Affordable kits (under $15) that can be taken home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Get students to work in teams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Encouraging their </a:t>
            </a:r>
            <a:r>
              <a:rPr lang="en" b="1"/>
              <a:t>own</a:t>
            </a:r>
            <a:r>
              <a:rPr lang="en"/>
              <a:t> ideas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Students become the best "sales people" (show and tell)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Leverage a growing community of volunteers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The "right" amount of parental involvement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3046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Fitting to Learning Objectives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5520900" cy="3812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/>
              <a:t>Physics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	Conductivity, voltage, current, power, batteries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/>
              <a:t>Computer Science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	Loops, variables, datatypes, conditionals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/>
              <a:t>Art and Costume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	Color, patterns, sensors, interactivity, wearability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/>
              <a:t>Robotics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	Motors, servos, sensors, control theory, 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2507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Knowledge Foundations</a:t>
            </a:r>
          </a:p>
        </p:txBody>
      </p:sp>
      <p:sp>
        <p:nvSpPr>
          <p:cNvPr id="181" name="Shape 181"/>
          <p:cNvSpPr/>
          <p:nvPr/>
        </p:nvSpPr>
        <p:spPr>
          <a:xfrm>
            <a:off x="7632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/>
              <a:t>Breadboarding</a:t>
            </a:r>
          </a:p>
        </p:txBody>
      </p:sp>
      <p:sp>
        <p:nvSpPr>
          <p:cNvPr id="182" name="Shape 182"/>
          <p:cNvSpPr/>
          <p:nvPr/>
        </p:nvSpPr>
        <p:spPr>
          <a:xfrm>
            <a:off x="47190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Computer Science</a:t>
            </a:r>
          </a:p>
        </p:txBody>
      </p:sp>
      <p:sp>
        <p:nvSpPr>
          <p:cNvPr id="183" name="Shape 183"/>
          <p:cNvSpPr/>
          <p:nvPr/>
        </p:nvSpPr>
        <p:spPr>
          <a:xfrm>
            <a:off x="4719025" y="333748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Arduino IDE</a:t>
            </a:r>
          </a:p>
        </p:txBody>
      </p:sp>
      <p:sp>
        <p:nvSpPr>
          <p:cNvPr id="184" name="Shape 184"/>
          <p:cNvSpPr/>
          <p:nvPr/>
        </p:nvSpPr>
        <p:spPr>
          <a:xfrm>
            <a:off x="763225" y="4067730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Basic Electronics</a:t>
            </a:r>
          </a:p>
        </p:txBody>
      </p:sp>
      <p:sp>
        <p:nvSpPr>
          <p:cNvPr id="185" name="Shape 185"/>
          <p:cNvSpPr/>
          <p:nvPr/>
        </p:nvSpPr>
        <p:spPr>
          <a:xfrm>
            <a:off x="763225" y="1172875"/>
            <a:ext cx="77976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/>
              <a:t>Arduino Projects</a:t>
            </a:r>
          </a:p>
        </p:txBody>
      </p:sp>
      <p:sp>
        <p:nvSpPr>
          <p:cNvPr id="186" name="Shape 186"/>
          <p:cNvSpPr/>
          <p:nvPr/>
        </p:nvSpPr>
        <p:spPr>
          <a:xfrm>
            <a:off x="763225" y="2607225"/>
            <a:ext cx="1786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Sensors</a:t>
            </a:r>
          </a:p>
        </p:txBody>
      </p:sp>
      <p:sp>
        <p:nvSpPr>
          <p:cNvPr id="187" name="Shape 187"/>
          <p:cNvSpPr/>
          <p:nvPr/>
        </p:nvSpPr>
        <p:spPr>
          <a:xfrm>
            <a:off x="2668825" y="2607236"/>
            <a:ext cx="19362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Displays</a:t>
            </a:r>
          </a:p>
        </p:txBody>
      </p:sp>
      <p:sp>
        <p:nvSpPr>
          <p:cNvPr id="188" name="Shape 188"/>
          <p:cNvSpPr/>
          <p:nvPr/>
        </p:nvSpPr>
        <p:spPr>
          <a:xfrm>
            <a:off x="4723825" y="2607231"/>
            <a:ext cx="3841800" cy="651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Arduino Functions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261175" y="2631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72325" y="1064200"/>
            <a:ext cx="8520600" cy="3580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Complexity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What do we need to know before we add Arduino to our classroom?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What happens if there is a problem I can't fix?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What goals are realistic?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Laptops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Arduino IDE 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USB Drivers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Arduino Libraries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37013" y="1083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Learning Paths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221488" y="4411075"/>
            <a:ext cx="8520600" cy="50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 all starts with "blink"</a:t>
            </a:r>
          </a:p>
        </p:txBody>
      </p:sp>
      <p:sp>
        <p:nvSpPr>
          <p:cNvPr id="201" name="Shape 201"/>
          <p:cNvSpPr/>
          <p:nvPr/>
        </p:nvSpPr>
        <p:spPr>
          <a:xfrm>
            <a:off x="3627563" y="3930475"/>
            <a:ext cx="1588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/>
              <a:t>LED Blink Lab</a:t>
            </a:r>
          </a:p>
        </p:txBody>
      </p:sp>
      <p:sp>
        <p:nvSpPr>
          <p:cNvPr id="202" name="Shape 202"/>
          <p:cNvSpPr/>
          <p:nvPr/>
        </p:nvSpPr>
        <p:spPr>
          <a:xfrm>
            <a:off x="20970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Sensors</a:t>
            </a:r>
          </a:p>
        </p:txBody>
      </p:sp>
      <p:sp>
        <p:nvSpPr>
          <p:cNvPr id="203" name="Shape 203"/>
          <p:cNvSpPr/>
          <p:nvPr/>
        </p:nvSpPr>
        <p:spPr>
          <a:xfrm>
            <a:off x="433731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Displays</a:t>
            </a:r>
          </a:p>
        </p:txBody>
      </p:sp>
      <p:sp>
        <p:nvSpPr>
          <p:cNvPr id="204" name="Shape 204"/>
          <p:cNvSpPr/>
          <p:nvPr/>
        </p:nvSpPr>
        <p:spPr>
          <a:xfrm>
            <a:off x="6186363" y="29897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Motors</a:t>
            </a:r>
          </a:p>
        </p:txBody>
      </p:sp>
      <p:sp>
        <p:nvSpPr>
          <p:cNvPr id="205" name="Shape 205"/>
          <p:cNvSpPr/>
          <p:nvPr/>
        </p:nvSpPr>
        <p:spPr>
          <a:xfrm>
            <a:off x="673846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Servos</a:t>
            </a:r>
          </a:p>
        </p:txBody>
      </p:sp>
      <p:sp>
        <p:nvSpPr>
          <p:cNvPr id="206" name="Shape 206"/>
          <p:cNvSpPr/>
          <p:nvPr/>
        </p:nvSpPr>
        <p:spPr>
          <a:xfrm>
            <a:off x="137913" y="2346125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Light</a:t>
            </a:r>
          </a:p>
        </p:txBody>
      </p:sp>
      <p:sp>
        <p:nvSpPr>
          <p:cNvPr id="207" name="Shape 207"/>
          <p:cNvSpPr/>
          <p:nvPr/>
        </p:nvSpPr>
        <p:spPr>
          <a:xfrm>
            <a:off x="7542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Sound</a:t>
            </a:r>
          </a:p>
        </p:txBody>
      </p:sp>
      <p:sp>
        <p:nvSpPr>
          <p:cNvPr id="208" name="Shape 208"/>
          <p:cNvSpPr/>
          <p:nvPr/>
        </p:nvSpPr>
        <p:spPr>
          <a:xfrm>
            <a:off x="1482513" y="2346125"/>
            <a:ext cx="6948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Buttons</a:t>
            </a:r>
          </a:p>
        </p:txBody>
      </p:sp>
      <p:sp>
        <p:nvSpPr>
          <p:cNvPr id="209" name="Shape 209"/>
          <p:cNvSpPr/>
          <p:nvPr/>
        </p:nvSpPr>
        <p:spPr>
          <a:xfrm>
            <a:off x="2254671" y="2346125"/>
            <a:ext cx="7392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Knobs</a:t>
            </a:r>
          </a:p>
        </p:txBody>
      </p:sp>
      <p:sp>
        <p:nvSpPr>
          <p:cNvPr id="210" name="Shape 210"/>
          <p:cNvSpPr/>
          <p:nvPr/>
        </p:nvSpPr>
        <p:spPr>
          <a:xfrm>
            <a:off x="407886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LED</a:t>
            </a:r>
          </a:p>
        </p:txBody>
      </p:sp>
      <p:sp>
        <p:nvSpPr>
          <p:cNvPr id="211" name="Shape 211"/>
          <p:cNvSpPr/>
          <p:nvPr/>
        </p:nvSpPr>
        <p:spPr>
          <a:xfrm>
            <a:off x="3785313" y="1579688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strips</a:t>
            </a:r>
          </a:p>
        </p:txBody>
      </p:sp>
      <p:sp>
        <p:nvSpPr>
          <p:cNvPr id="212" name="Shape 212"/>
          <p:cNvSpPr/>
          <p:nvPr/>
        </p:nvSpPr>
        <p:spPr>
          <a:xfrm>
            <a:off x="4468713" y="1579688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arrays</a:t>
            </a:r>
          </a:p>
        </p:txBody>
      </p:sp>
      <p:sp>
        <p:nvSpPr>
          <p:cNvPr id="213" name="Shape 213"/>
          <p:cNvSpPr/>
          <p:nvPr/>
        </p:nvSpPr>
        <p:spPr>
          <a:xfrm>
            <a:off x="4797513" y="2340450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LCD</a:t>
            </a:r>
          </a:p>
        </p:txBody>
      </p:sp>
      <p:sp>
        <p:nvSpPr>
          <p:cNvPr id="214" name="Shape 214"/>
          <p:cNvSpPr/>
          <p:nvPr/>
        </p:nvSpPr>
        <p:spPr>
          <a:xfrm>
            <a:off x="5216313" y="1579675"/>
            <a:ext cx="6369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OLED</a:t>
            </a:r>
          </a:p>
        </p:txBody>
      </p:sp>
      <p:cxnSp>
        <p:nvCxnSpPr>
          <p:cNvPr id="215" name="Shape 215"/>
          <p:cNvCxnSpPr>
            <a:stCxn id="202" idx="2"/>
            <a:endCxn id="201" idx="0"/>
          </p:cNvCxnSpPr>
          <p:nvPr/>
        </p:nvCxnSpPr>
        <p:spPr>
          <a:xfrm>
            <a:off x="2546912" y="3398600"/>
            <a:ext cx="18750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6" name="Shape 216"/>
          <p:cNvCxnSpPr>
            <a:stCxn id="201" idx="0"/>
            <a:endCxn id="204" idx="2"/>
          </p:cNvCxnSpPr>
          <p:nvPr/>
        </p:nvCxnSpPr>
        <p:spPr>
          <a:xfrm rot="10800000" flipH="1">
            <a:off x="4421963" y="3398575"/>
            <a:ext cx="2214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7" name="Shape 217"/>
          <p:cNvCxnSpPr>
            <a:stCxn id="201" idx="0"/>
            <a:endCxn id="203" idx="2"/>
          </p:cNvCxnSpPr>
          <p:nvPr/>
        </p:nvCxnSpPr>
        <p:spPr>
          <a:xfrm rot="10800000" flipH="1">
            <a:off x="4421963" y="3398575"/>
            <a:ext cx="3651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8" name="Shape 218"/>
          <p:cNvCxnSpPr/>
          <p:nvPr/>
        </p:nvCxnSpPr>
        <p:spPr>
          <a:xfrm>
            <a:off x="475363" y="2755075"/>
            <a:ext cx="1810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9" name="Shape 219"/>
          <p:cNvCxnSpPr>
            <a:stCxn id="208" idx="2"/>
            <a:endCxn id="202" idx="0"/>
          </p:cNvCxnSpPr>
          <p:nvPr/>
        </p:nvCxnSpPr>
        <p:spPr>
          <a:xfrm>
            <a:off x="1829913" y="2755025"/>
            <a:ext cx="7170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0" name="Shape 220"/>
          <p:cNvCxnSpPr>
            <a:stCxn id="209" idx="2"/>
            <a:endCxn id="202" idx="0"/>
          </p:cNvCxnSpPr>
          <p:nvPr/>
        </p:nvCxnSpPr>
        <p:spPr>
          <a:xfrm flipH="1">
            <a:off x="2546871" y="2755025"/>
            <a:ext cx="774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1" name="Shape 221"/>
          <p:cNvCxnSpPr>
            <a:endCxn id="202" idx="0"/>
          </p:cNvCxnSpPr>
          <p:nvPr/>
        </p:nvCxnSpPr>
        <p:spPr>
          <a:xfrm>
            <a:off x="1073912" y="2749400"/>
            <a:ext cx="14730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2" name="Shape 222"/>
          <p:cNvSpPr/>
          <p:nvPr/>
        </p:nvSpPr>
        <p:spPr>
          <a:xfrm>
            <a:off x="7381788" y="2989700"/>
            <a:ext cx="1076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Speakers</a:t>
            </a:r>
          </a:p>
        </p:txBody>
      </p:sp>
      <p:cxnSp>
        <p:nvCxnSpPr>
          <p:cNvPr id="223" name="Shape 223"/>
          <p:cNvCxnSpPr>
            <a:stCxn id="201" idx="0"/>
            <a:endCxn id="222" idx="2"/>
          </p:cNvCxnSpPr>
          <p:nvPr/>
        </p:nvCxnSpPr>
        <p:spPr>
          <a:xfrm rot="10800000" flipH="1">
            <a:off x="4421963" y="3398575"/>
            <a:ext cx="3498300" cy="53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4" name="Shape 224"/>
          <p:cNvCxnSpPr>
            <a:stCxn id="203" idx="0"/>
            <a:endCxn id="210" idx="2"/>
          </p:cNvCxnSpPr>
          <p:nvPr/>
        </p:nvCxnSpPr>
        <p:spPr>
          <a:xfrm rot="10800000">
            <a:off x="4397462" y="2749400"/>
            <a:ext cx="3897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5" name="Shape 225"/>
          <p:cNvCxnSpPr>
            <a:stCxn id="203" idx="0"/>
            <a:endCxn id="213" idx="2"/>
          </p:cNvCxnSpPr>
          <p:nvPr/>
        </p:nvCxnSpPr>
        <p:spPr>
          <a:xfrm rot="10800000" flipH="1">
            <a:off x="4787162" y="2749400"/>
            <a:ext cx="3288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6" name="Shape 226"/>
          <p:cNvCxnSpPr>
            <a:stCxn id="210" idx="0"/>
            <a:endCxn id="214" idx="2"/>
          </p:cNvCxnSpPr>
          <p:nvPr/>
        </p:nvCxnSpPr>
        <p:spPr>
          <a:xfrm rot="10800000" flipH="1">
            <a:off x="4397313" y="1988550"/>
            <a:ext cx="11376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7" name="Shape 227"/>
          <p:cNvCxnSpPr>
            <a:stCxn id="210" idx="0"/>
            <a:endCxn id="212" idx="2"/>
          </p:cNvCxnSpPr>
          <p:nvPr/>
        </p:nvCxnSpPr>
        <p:spPr>
          <a:xfrm rot="10800000" flipH="1">
            <a:off x="4397313" y="1988550"/>
            <a:ext cx="3900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8" name="Shape 228"/>
          <p:cNvCxnSpPr>
            <a:stCxn id="211" idx="0"/>
            <a:endCxn id="229" idx="2"/>
          </p:cNvCxnSpPr>
          <p:nvPr/>
        </p:nvCxnSpPr>
        <p:spPr>
          <a:xfrm rot="10800000">
            <a:off x="3644462" y="1227788"/>
            <a:ext cx="4272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0" name="Shape 230"/>
          <p:cNvCxnSpPr>
            <a:stCxn id="204" idx="0"/>
            <a:endCxn id="205" idx="2"/>
          </p:cNvCxnSpPr>
          <p:nvPr/>
        </p:nvCxnSpPr>
        <p:spPr>
          <a:xfrm rot="10800000" flipH="1">
            <a:off x="6636212" y="2646200"/>
            <a:ext cx="5520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1" name="Shape 231"/>
          <p:cNvSpPr/>
          <p:nvPr/>
        </p:nvSpPr>
        <p:spPr>
          <a:xfrm>
            <a:off x="7798713" y="2237300"/>
            <a:ext cx="899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Stepper</a:t>
            </a:r>
          </a:p>
        </p:txBody>
      </p:sp>
      <p:cxnSp>
        <p:nvCxnSpPr>
          <p:cNvPr id="232" name="Shape 232"/>
          <p:cNvCxnSpPr>
            <a:stCxn id="204" idx="0"/>
            <a:endCxn id="231" idx="2"/>
          </p:cNvCxnSpPr>
          <p:nvPr/>
        </p:nvCxnSpPr>
        <p:spPr>
          <a:xfrm rot="10800000" flipH="1">
            <a:off x="6636212" y="2646200"/>
            <a:ext cx="1612500" cy="3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9" name="Shape 229"/>
          <p:cNvSpPr/>
          <p:nvPr/>
        </p:nvSpPr>
        <p:spPr>
          <a:xfrm>
            <a:off x="2820213" y="818950"/>
            <a:ext cx="16485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Halloween Costumes</a:t>
            </a:r>
          </a:p>
        </p:txBody>
      </p:sp>
      <p:cxnSp>
        <p:nvCxnSpPr>
          <p:cNvPr id="233" name="Shape 233"/>
          <p:cNvCxnSpPr>
            <a:stCxn id="210" idx="0"/>
            <a:endCxn id="211" idx="2"/>
          </p:cNvCxnSpPr>
          <p:nvPr/>
        </p:nvCxnSpPr>
        <p:spPr>
          <a:xfrm rot="10800000">
            <a:off x="4071513" y="1988550"/>
            <a:ext cx="325800" cy="3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4" name="Shape 234"/>
          <p:cNvSpPr/>
          <p:nvPr/>
        </p:nvSpPr>
        <p:spPr>
          <a:xfrm>
            <a:off x="3075562" y="2346125"/>
            <a:ext cx="5520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Temp</a:t>
            </a:r>
          </a:p>
        </p:txBody>
      </p:sp>
      <p:cxnSp>
        <p:nvCxnSpPr>
          <p:cNvPr id="235" name="Shape 235"/>
          <p:cNvCxnSpPr>
            <a:stCxn id="234" idx="2"/>
            <a:endCxn id="202" idx="0"/>
          </p:cNvCxnSpPr>
          <p:nvPr/>
        </p:nvCxnSpPr>
        <p:spPr>
          <a:xfrm flipH="1">
            <a:off x="2546962" y="2755025"/>
            <a:ext cx="804600" cy="23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6" name="Shape 236"/>
          <p:cNvSpPr/>
          <p:nvPr/>
        </p:nvSpPr>
        <p:spPr>
          <a:xfrm>
            <a:off x="606741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Robots</a:t>
            </a:r>
          </a:p>
        </p:txBody>
      </p:sp>
      <p:sp>
        <p:nvSpPr>
          <p:cNvPr id="237" name="Shape 237"/>
          <p:cNvSpPr/>
          <p:nvPr/>
        </p:nvSpPr>
        <p:spPr>
          <a:xfrm>
            <a:off x="6067413" y="16288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Controllers</a:t>
            </a:r>
          </a:p>
        </p:txBody>
      </p:sp>
      <p:cxnSp>
        <p:nvCxnSpPr>
          <p:cNvPr id="238" name="Shape 238"/>
          <p:cNvCxnSpPr>
            <a:stCxn id="204" idx="0"/>
            <a:endCxn id="237" idx="2"/>
          </p:cNvCxnSpPr>
          <p:nvPr/>
        </p:nvCxnSpPr>
        <p:spPr>
          <a:xfrm rot="10800000">
            <a:off x="6636212" y="2037800"/>
            <a:ext cx="0" cy="9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9" name="Shape 239"/>
          <p:cNvCxnSpPr>
            <a:stCxn id="237" idx="0"/>
            <a:endCxn id="236" idx="2"/>
          </p:cNvCxnSpPr>
          <p:nvPr/>
        </p:nvCxnSpPr>
        <p:spPr>
          <a:xfrm rot="10800000">
            <a:off x="6636213" y="1224725"/>
            <a:ext cx="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0" name="Shape 240"/>
          <p:cNvSpPr txBox="1"/>
          <p:nvPr/>
        </p:nvSpPr>
        <p:spPr>
          <a:xfrm>
            <a:off x="7638183" y="3498350"/>
            <a:ext cx="1302300" cy="40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solidFill>
                  <a:srgbClr val="FF0000"/>
                </a:solidFill>
              </a:rPr>
              <a:t>Use Headsets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000" b="1">
                <a:solidFill>
                  <a:srgbClr val="FF0000"/>
                </a:solidFill>
              </a:rPr>
              <a:t>in Classroom</a:t>
            </a:r>
          </a:p>
        </p:txBody>
      </p:sp>
      <p:sp>
        <p:nvSpPr>
          <p:cNvPr id="241" name="Shape 241"/>
          <p:cNvSpPr/>
          <p:nvPr/>
        </p:nvSpPr>
        <p:spPr>
          <a:xfrm>
            <a:off x="221488" y="1199300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Exotic Sensors</a:t>
            </a:r>
          </a:p>
        </p:txBody>
      </p:sp>
      <p:sp>
        <p:nvSpPr>
          <p:cNvPr id="242" name="Shape 242"/>
          <p:cNvSpPr/>
          <p:nvPr/>
        </p:nvSpPr>
        <p:spPr>
          <a:xfrm>
            <a:off x="7471663" y="815925"/>
            <a:ext cx="11376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RC-Copter</a:t>
            </a:r>
          </a:p>
        </p:txBody>
      </p:sp>
      <p:cxnSp>
        <p:nvCxnSpPr>
          <p:cNvPr id="243" name="Shape 243"/>
          <p:cNvCxnSpPr>
            <a:stCxn id="237" idx="0"/>
            <a:endCxn id="242" idx="2"/>
          </p:cNvCxnSpPr>
          <p:nvPr/>
        </p:nvCxnSpPr>
        <p:spPr>
          <a:xfrm rot="10800000" flipH="1">
            <a:off x="6636213" y="1224725"/>
            <a:ext cx="1404300" cy="4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4" name="Shape 244"/>
          <p:cNvSpPr/>
          <p:nvPr/>
        </p:nvSpPr>
        <p:spPr>
          <a:xfrm>
            <a:off x="137900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Touch</a:t>
            </a:r>
          </a:p>
        </p:txBody>
      </p:sp>
      <p:sp>
        <p:nvSpPr>
          <p:cNvPr id="245" name="Shape 245"/>
          <p:cNvSpPr/>
          <p:nvPr/>
        </p:nvSpPr>
        <p:spPr>
          <a:xfrm>
            <a:off x="786375" y="1828400"/>
            <a:ext cx="572700" cy="4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Flex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200525" y="1115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Arduino Desktop Software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3658025" y="997675"/>
            <a:ext cx="51540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Integrated Development Environment (IDE)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Allows editing, compiling, uploading and monitoring all is one package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Good experience for any future software developer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Learn compile, upload, new, open save and serial monitor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Load examples into your Arduino Home/libraries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98" y="997687"/>
            <a:ext cx="3031125" cy="36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160125" y="1621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Genuine Arduino vs. Arduino Clones on eBay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311700" y="3238400"/>
            <a:ext cx="8520600" cy="1725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1: Genuine Arduino From Italy - $29.95 +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$3.74 Shipping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2: Arduino Nano Clone from on eBay 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Arial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$2.29 (free shipping, two weeks delivery from China)</a:t>
            </a:r>
          </a:p>
          <a:p>
            <a:pPr marL="457200" lvl="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Font typeface="Arial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Breadboard friendly but needs a special CH340D driver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950" y="1102650"/>
            <a:ext cx="4888098" cy="19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11700" y="2616750"/>
            <a:ext cx="2790900" cy="32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http://store-usa.arduino.cc/products/a000066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02650"/>
            <a:ext cx="2018815" cy="15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272950" y="192400"/>
            <a:ext cx="51708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Teaching Breadboarding Skills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272950" y="4048925"/>
            <a:ext cx="8520600" cy="910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Vertical power rails and horizontal row connectors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Available on e-bay for $1.20 each qty 1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Good overview at: https://learn.sparkfun.com/tutorials/how-to-use-a-breadboard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1840150"/>
            <a:ext cx="2460675" cy="18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561825" y="1249550"/>
            <a:ext cx="3806700" cy="37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400 Tie Medium Breadboard with power rails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325" y="1176325"/>
            <a:ext cx="28956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209850" y="2820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What's New in 2017?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Larger Arduino </a:t>
            </a:r>
            <a:r>
              <a:rPr lang="en" sz="1400" b="1"/>
              <a:t>community</a:t>
            </a:r>
            <a:r>
              <a:rPr lang="en" sz="1400"/>
              <a:t> in the Twin Cities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	More mentors, more events, more local resources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More </a:t>
            </a:r>
            <a:r>
              <a:rPr lang="en" sz="1400" b="1"/>
              <a:t>low-cost</a:t>
            </a:r>
            <a:r>
              <a:rPr lang="en" sz="1400"/>
              <a:t> and easier to use devices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	Displays, sensors, robot kits</a:t>
            </a: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Easier Arduino </a:t>
            </a:r>
            <a:r>
              <a:rPr lang="en" sz="1400" b="1"/>
              <a:t>Library</a:t>
            </a:r>
            <a:r>
              <a:rPr lang="en" sz="1400"/>
              <a:t> Management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Better </a:t>
            </a:r>
            <a:r>
              <a:rPr lang="en" sz="1400" b="1"/>
              <a:t>on-line</a:t>
            </a:r>
            <a:r>
              <a:rPr lang="en" sz="1400"/>
              <a:t> training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	Maturing ecosystem of free-materials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Better </a:t>
            </a:r>
            <a:r>
              <a:rPr lang="en" sz="1400" b="1"/>
              <a:t>integration</a:t>
            </a:r>
            <a:r>
              <a:rPr lang="en" sz="1400"/>
              <a:t> with other systems</a:t>
            </a:r>
          </a:p>
          <a:p>
            <a:pPr lv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/>
              <a:t>	Scratch, mBot and MIP robot block programming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33175" y="1603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Name the parts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175" y="1460975"/>
            <a:ext cx="28956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3674725" y="564450"/>
            <a:ext cx="1354500" cy="53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Power Rail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b="1"/>
              <a:t>Columns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b="1"/>
              <a:t>(Bus Strips)</a:t>
            </a:r>
          </a:p>
        </p:txBody>
      </p:sp>
      <p:cxnSp>
        <p:nvCxnSpPr>
          <p:cNvPr id="278" name="Shape 278"/>
          <p:cNvCxnSpPr>
            <a:stCxn id="277" idx="1"/>
          </p:cNvCxnSpPr>
          <p:nvPr/>
        </p:nvCxnSpPr>
        <p:spPr>
          <a:xfrm flipH="1">
            <a:off x="3154525" y="831900"/>
            <a:ext cx="5202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9" name="Shape 279"/>
          <p:cNvCxnSpPr>
            <a:stCxn id="277" idx="3"/>
          </p:cNvCxnSpPr>
          <p:nvPr/>
        </p:nvCxnSpPr>
        <p:spPr>
          <a:xfrm>
            <a:off x="5029225" y="831900"/>
            <a:ext cx="633600" cy="750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0" name="Shape 280"/>
          <p:cNvCxnSpPr/>
          <p:nvPr/>
        </p:nvCxnSpPr>
        <p:spPr>
          <a:xfrm rot="10800000">
            <a:off x="4344775" y="3681100"/>
            <a:ext cx="2002500" cy="7164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1" name="Shape 281"/>
          <p:cNvSpPr txBox="1"/>
          <p:nvPr/>
        </p:nvSpPr>
        <p:spPr>
          <a:xfrm>
            <a:off x="6347275" y="4251800"/>
            <a:ext cx="1835400" cy="36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Component Slot</a:t>
            </a:r>
          </a:p>
        </p:txBody>
      </p:sp>
      <p:cxnSp>
        <p:nvCxnSpPr>
          <p:cNvPr id="282" name="Shape 282"/>
          <p:cNvCxnSpPr/>
          <p:nvPr/>
        </p:nvCxnSpPr>
        <p:spPr>
          <a:xfrm>
            <a:off x="2161200" y="1513475"/>
            <a:ext cx="793500" cy="274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3" name="Shape 283"/>
          <p:cNvSpPr txBox="1"/>
          <p:nvPr/>
        </p:nvSpPr>
        <p:spPr>
          <a:xfrm>
            <a:off x="818525" y="1151975"/>
            <a:ext cx="1292100" cy="36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 for +5 V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6347275" y="1151975"/>
            <a:ext cx="1898400" cy="41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Blue (Black) for GND</a:t>
            </a:r>
          </a:p>
        </p:txBody>
      </p:sp>
      <p:cxnSp>
        <p:nvCxnSpPr>
          <p:cNvPr id="285" name="Shape 285"/>
          <p:cNvCxnSpPr/>
          <p:nvPr/>
        </p:nvCxnSpPr>
        <p:spPr>
          <a:xfrm flipH="1">
            <a:off x="5719475" y="1582800"/>
            <a:ext cx="1152600" cy="416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6" name="Shape 286"/>
          <p:cNvCxnSpPr/>
          <p:nvPr/>
        </p:nvCxnSpPr>
        <p:spPr>
          <a:xfrm rot="10800000" flipH="1">
            <a:off x="2687950" y="3681100"/>
            <a:ext cx="808500" cy="364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7" name="Shape 287"/>
          <p:cNvSpPr txBox="1"/>
          <p:nvPr/>
        </p:nvSpPr>
        <p:spPr>
          <a:xfrm>
            <a:off x="818525" y="3890300"/>
            <a:ext cx="1743300" cy="41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Row connectors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2715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Start Slowly - Breadboard Lab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52125" y="1214400"/>
            <a:ext cx="8520600" cy="271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Ask: Have you ever used a solderless breadboard before?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Plug in the Arduino to the USB serial port.  Note the power light.  Unplug and re-plug the USB to reinforce that the power is coming from the PC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Connect the power (+5) and ground (GND) using jumpers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Plug the motor pins into one of the power rails - note the change in direction when you reverse the connectors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Shape 302"/>
          <p:cNvCxnSpPr/>
          <p:nvPr/>
        </p:nvCxnSpPr>
        <p:spPr>
          <a:xfrm flipH="1">
            <a:off x="5397850" y="1173863"/>
            <a:ext cx="24900" cy="122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311700" y="219250"/>
            <a:ext cx="37422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Breadboard LED Lab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311700" y="2419900"/>
            <a:ext cx="8520600" cy="214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 an LED in the center of the breadboard and note the long side (cathode)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Add a 330 Ohm resistor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Connect the long wire Anode to +5 and the resistor to GND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https://learn.sparkfun.com/tutorials/polarity/diode-and-led-polarity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5270875" y="656400"/>
            <a:ext cx="528900" cy="538800"/>
          </a:xfrm>
          <a:prstGeom prst="can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1" name="Shape 301"/>
          <p:cNvCxnSpPr/>
          <p:nvPr/>
        </p:nvCxnSpPr>
        <p:spPr>
          <a:xfrm>
            <a:off x="5663750" y="1182875"/>
            <a:ext cx="0" cy="873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3532425" y="1290413"/>
            <a:ext cx="1659900" cy="6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</a:t>
            </a:r>
            <a:r>
              <a:rPr lang="en" b="1"/>
              <a:t>Anode</a:t>
            </a:r>
            <a:r>
              <a:rPr lang="en"/>
              <a:t> (+) is longer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6049400" y="1213025"/>
            <a:ext cx="1371600" cy="8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The Cathode</a:t>
            </a:r>
            <a:r>
              <a:rPr lang="en"/>
              <a:t> (-) is shorter</a:t>
            </a:r>
          </a:p>
        </p:txBody>
      </p:sp>
      <p:sp>
        <p:nvSpPr>
          <p:cNvPr id="2" name="Oval 1"/>
          <p:cNvSpPr/>
          <p:nvPr/>
        </p:nvSpPr>
        <p:spPr>
          <a:xfrm>
            <a:off x="5270876" y="420902"/>
            <a:ext cx="528899" cy="55382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276850" y="733425"/>
            <a:ext cx="520699" cy="2627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299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</a:t>
            </a:r>
            <a:r>
              <a:rPr lang="en">
                <a:solidFill>
                  <a:srgbClr val="999999"/>
                </a:solidFill>
              </a:rPr>
              <a:t>ode</a:t>
            </a:r>
            <a:r>
              <a:rPr lang="en"/>
              <a:t> and Cat</a:t>
            </a:r>
            <a:r>
              <a:rPr lang="en">
                <a:solidFill>
                  <a:srgbClr val="999999"/>
                </a:solidFill>
              </a:rPr>
              <a:t>hode</a:t>
            </a:r>
            <a:r>
              <a:rPr lang="en"/>
              <a:t> 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439300" y="3616225"/>
            <a:ext cx="3722700" cy="89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My tall friend </a:t>
            </a:r>
            <a:r>
              <a:rPr lang="en" b="1"/>
              <a:t>Ann</a:t>
            </a:r>
            <a:r>
              <a:rPr lang="en"/>
              <a:t> who loves red!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long positive side.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3299025" y="1137525"/>
            <a:ext cx="422100" cy="53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3294075" y="1608825"/>
            <a:ext cx="432000" cy="1305600"/>
          </a:xfrm>
          <a:prstGeom prst="trapezoid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3338300" y="29251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3539775" y="2925125"/>
            <a:ext cx="137400" cy="539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 rot="1765145">
            <a:off x="3214378" y="1918819"/>
            <a:ext cx="137420" cy="539632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 rot="-1513267">
            <a:off x="3647821" y="1923670"/>
            <a:ext cx="137288" cy="539506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901825" y="2231825"/>
            <a:ext cx="3722700" cy="97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My short black </a:t>
            </a: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short ground (negative) side.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257" y="1137525"/>
            <a:ext cx="710775" cy="8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218500" y="180900"/>
            <a:ext cx="21663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LED Circuit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4404700" y="1065525"/>
            <a:ext cx="4043100" cy="3603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Basic Red LED Circuit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The resistor limits the current to around 10 mA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Use this circuit to test the breadboard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Note that you will burn out the LED if you omit the resistor!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Red LEDs have a voltage drop of about 1.8 volts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LEDs cost about 1.2 cents each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304800" y="991425"/>
            <a:ext cx="1219200" cy="43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Arduino +5 V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or output pin</a:t>
            </a:r>
          </a:p>
        </p:txBody>
      </p:sp>
      <p:grpSp>
        <p:nvGrpSpPr>
          <p:cNvPr id="326" name="Shape 326"/>
          <p:cNvGrpSpPr/>
          <p:nvPr/>
        </p:nvGrpSpPr>
        <p:grpSpPr>
          <a:xfrm>
            <a:off x="2758250" y="1115119"/>
            <a:ext cx="412200" cy="981700"/>
            <a:chOff x="2345975" y="1266194"/>
            <a:chExt cx="412200" cy="981700"/>
          </a:xfrm>
        </p:grpSpPr>
        <p:sp>
          <p:nvSpPr>
            <p:cNvPr id="327" name="Shape 327"/>
            <p:cNvSpPr/>
            <p:nvPr/>
          </p:nvSpPr>
          <p:spPr>
            <a:xfrm rot="10800000">
              <a:off x="2395333" y="1649094"/>
              <a:ext cx="313800" cy="2355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328" name="Shape 328"/>
            <p:cNvCxnSpPr/>
            <p:nvPr/>
          </p:nvCxnSpPr>
          <p:spPr>
            <a:xfrm rot="10800000" flipH="1">
              <a:off x="2345975" y="1904200"/>
              <a:ext cx="412200" cy="9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29" name="Shape 329"/>
            <p:cNvCxnSpPr>
              <a:stCxn id="327" idx="0"/>
            </p:cNvCxnSpPr>
            <p:nvPr/>
          </p:nvCxnSpPr>
          <p:spPr>
            <a:xfrm>
              <a:off x="2552233" y="18845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0" name="Shape 330"/>
            <p:cNvCxnSpPr/>
            <p:nvPr/>
          </p:nvCxnSpPr>
          <p:spPr>
            <a:xfrm>
              <a:off x="2552233" y="1266194"/>
              <a:ext cx="0" cy="363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331" name="Shape 331"/>
          <p:cNvSpPr txBox="1"/>
          <p:nvPr/>
        </p:nvSpPr>
        <p:spPr>
          <a:xfrm>
            <a:off x="3124200" y="11114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Anode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3124200" y="1727325"/>
            <a:ext cx="961800" cy="4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Cathode</a:t>
            </a:r>
          </a:p>
        </p:txBody>
      </p:sp>
      <p:grpSp>
        <p:nvGrpSpPr>
          <p:cNvPr id="333" name="Shape 333"/>
          <p:cNvGrpSpPr/>
          <p:nvPr/>
        </p:nvGrpSpPr>
        <p:grpSpPr>
          <a:xfrm>
            <a:off x="2752400" y="2770325"/>
            <a:ext cx="423900" cy="1019250"/>
            <a:chOff x="2738450" y="2662250"/>
            <a:chExt cx="423900" cy="1019250"/>
          </a:xfrm>
        </p:grpSpPr>
        <p:cxnSp>
          <p:nvCxnSpPr>
            <p:cNvPr id="334" name="Shape 334"/>
            <p:cNvCxnSpPr/>
            <p:nvPr/>
          </p:nvCxnSpPr>
          <p:spPr>
            <a:xfrm>
              <a:off x="2768075" y="2915300"/>
              <a:ext cx="380100" cy="156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5" name="Shape 335"/>
            <p:cNvCxnSpPr/>
            <p:nvPr/>
          </p:nvCxnSpPr>
          <p:spPr>
            <a:xfrm>
              <a:off x="2776550" y="3257550"/>
              <a:ext cx="385800" cy="152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6" name="Shape 336"/>
            <p:cNvCxnSpPr/>
            <p:nvPr/>
          </p:nvCxnSpPr>
          <p:spPr>
            <a:xfrm>
              <a:off x="2738450" y="3557600"/>
              <a:ext cx="271500" cy="123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7" name="Shape 337"/>
            <p:cNvCxnSpPr/>
            <p:nvPr/>
          </p:nvCxnSpPr>
          <p:spPr>
            <a:xfrm rot="10800000" flipH="1">
              <a:off x="2767025" y="3062225"/>
              <a:ext cx="366900" cy="20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8" name="Shape 338"/>
            <p:cNvCxnSpPr/>
            <p:nvPr/>
          </p:nvCxnSpPr>
          <p:spPr>
            <a:xfrm rot="10800000" flipH="1">
              <a:off x="2738450" y="3390675"/>
              <a:ext cx="423900" cy="181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9" name="Shape 339"/>
            <p:cNvCxnSpPr/>
            <p:nvPr/>
          </p:nvCxnSpPr>
          <p:spPr>
            <a:xfrm rot="10800000" flipH="1">
              <a:off x="2768075" y="2758212"/>
              <a:ext cx="363000" cy="157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40" name="Shape 340"/>
            <p:cNvCxnSpPr/>
            <p:nvPr/>
          </p:nvCxnSpPr>
          <p:spPr>
            <a:xfrm>
              <a:off x="2900375" y="2662250"/>
              <a:ext cx="238200" cy="10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cxnSp>
        <p:nvCxnSpPr>
          <p:cNvPr id="341" name="Shape 341"/>
          <p:cNvCxnSpPr/>
          <p:nvPr/>
        </p:nvCxnSpPr>
        <p:spPr>
          <a:xfrm flipH="1">
            <a:off x="2957150" y="2100125"/>
            <a:ext cx="14400" cy="666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2" name="Shape 342"/>
          <p:cNvCxnSpPr/>
          <p:nvPr/>
        </p:nvCxnSpPr>
        <p:spPr>
          <a:xfrm>
            <a:off x="3048000" y="3784725"/>
            <a:ext cx="0" cy="38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3" name="Shape 343"/>
          <p:cNvCxnSpPr/>
          <p:nvPr/>
        </p:nvCxnSpPr>
        <p:spPr>
          <a:xfrm rot="10800000">
            <a:off x="1524000" y="1117725"/>
            <a:ext cx="1447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4" name="Shape 344"/>
          <p:cNvCxnSpPr/>
          <p:nvPr/>
        </p:nvCxnSpPr>
        <p:spPr>
          <a:xfrm rot="10800000">
            <a:off x="1600200" y="4165725"/>
            <a:ext cx="1447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5" name="Shape 345"/>
          <p:cNvSpPr txBox="1"/>
          <p:nvPr/>
        </p:nvSpPr>
        <p:spPr>
          <a:xfrm>
            <a:off x="3295200" y="2975150"/>
            <a:ext cx="990600" cy="6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330 Ohm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Resistor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914400" y="3937125"/>
            <a:ext cx="609600" cy="43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GND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304800" y="16772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 AA Batteries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3048000" y="2270375"/>
            <a:ext cx="650100" cy="3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3.2v</a:t>
            </a:r>
          </a:p>
        </p:txBody>
      </p:sp>
      <p:sp>
        <p:nvSpPr>
          <p:cNvPr id="349" name="Shape 349"/>
          <p:cNvSpPr/>
          <p:nvPr/>
        </p:nvSpPr>
        <p:spPr>
          <a:xfrm>
            <a:off x="2890050" y="2334275"/>
            <a:ext cx="158100" cy="165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180325" y="2227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great time to practice a bit of math...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55225" y="1375200"/>
            <a:ext cx="1638600" cy="45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Ohm's Law: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655225" y="2374700"/>
            <a:ext cx="8003400" cy="24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 = E / 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Current = Voltage / Resistance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Voltage = 5 Volts - Diode Voltage Drop (1.8 for red) = 3.2 volts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Resistance = 330 Ohms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Current = </a:t>
            </a:r>
            <a:r>
              <a:rPr lang="en" sz="1800" b="1"/>
              <a:t>3.2 / 330</a:t>
            </a:r>
            <a:r>
              <a:rPr lang="en" sz="1800"/>
              <a:t> ~ 0.010 Amps or </a:t>
            </a:r>
            <a:r>
              <a:rPr lang="en" sz="1800" b="1"/>
              <a:t>10 milliamps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LEDs </a:t>
            </a:r>
            <a:r>
              <a:rPr lang="en" sz="1800" b="1"/>
              <a:t>burn out </a:t>
            </a:r>
            <a:r>
              <a:rPr lang="en" sz="1800"/>
              <a:t>if the current goes over 20 milliamps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Each full circuit is an equation and the </a:t>
            </a:r>
            <a:r>
              <a:rPr lang="en" sz="1800" b="1"/>
              <a:t>current</a:t>
            </a:r>
            <a:r>
              <a:rPr lang="en" sz="1800"/>
              <a:t> at any point is the same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Google "LED resistor calculator"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470650" y="1322625"/>
            <a:ext cx="1505700" cy="42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Current = 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4153175" y="102060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Voltage</a:t>
            </a:r>
          </a:p>
        </p:txBody>
      </p:sp>
      <p:cxnSp>
        <p:nvCxnSpPr>
          <p:cNvPr id="359" name="Shape 359"/>
          <p:cNvCxnSpPr/>
          <p:nvPr/>
        </p:nvCxnSpPr>
        <p:spPr>
          <a:xfrm>
            <a:off x="4153175" y="1596450"/>
            <a:ext cx="1728000" cy="10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0" name="Shape 360"/>
          <p:cNvSpPr txBox="1"/>
          <p:nvPr/>
        </p:nvSpPr>
        <p:spPr>
          <a:xfrm>
            <a:off x="4153175" y="1596450"/>
            <a:ext cx="1638600" cy="42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Restance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914400" y="1981200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235500" y="212600"/>
            <a:ext cx="28887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Resistor Codes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52400"/>
            <a:ext cx="56007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>
            <a:off x="10668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1371600" y="1981200"/>
            <a:ext cx="152400" cy="5334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1676400" y="1981200"/>
            <a:ext cx="152400" cy="53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3200400" y="152400"/>
            <a:ext cx="5410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6182025" y="4697300"/>
            <a:ext cx="23622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 txBox="1"/>
          <p:nvPr/>
        </p:nvSpPr>
        <p:spPr>
          <a:xfrm>
            <a:off x="609600" y="2667000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/>
              <a:t>330 Ohm</a:t>
            </a:r>
          </a:p>
        </p:txBody>
      </p:sp>
      <p:sp>
        <p:nvSpPr>
          <p:cNvPr id="374" name="Shape 374"/>
          <p:cNvSpPr/>
          <p:nvPr/>
        </p:nvSpPr>
        <p:spPr>
          <a:xfrm>
            <a:off x="3810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2057400" y="2209800"/>
            <a:ext cx="533400" cy="7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11700" y="304800"/>
            <a:ext cx="55557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LED Circuit on the breadboard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4267200" y="1524000"/>
            <a:ext cx="4267200" cy="2667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+5 to power rail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GND to other side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Resistor to one row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LED across the middle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" sz="2400"/>
              <a:t>No Arduino required!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600" y="1295400"/>
            <a:ext cx="3352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304800" y="283200"/>
            <a:ext cx="21267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Button Lab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5867400" y="507300"/>
            <a:ext cx="2924100" cy="4090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Connect LEDs and resistors in series to momentary push buttons.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Create AND/OR logic circuits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$3/kit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 need for an arduino or laptop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33500"/>
            <a:ext cx="51054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202475" y="2563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100pcs Ultra Bright Red LED = $1.19 with shipping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6"/>
            <a:ext cx="6579103" cy="31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55900" y="139450"/>
            <a:ext cx="56700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Displays - easier to use!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69175" y="1882075"/>
            <a:ext cx="1053000" cy="393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LED (1 cent)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50" y="3052525"/>
            <a:ext cx="1204875" cy="12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141138" y="4352050"/>
            <a:ext cx="1400100" cy="292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2.8" TFT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160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($9)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125" y="2867650"/>
            <a:ext cx="1204876" cy="104666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25363" y="4090275"/>
            <a:ext cx="1634400" cy="65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0.96" OLED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128 x 64 with 2 wire I2C interface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($3.50)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175" y="770950"/>
            <a:ext cx="1634400" cy="113150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7125875" y="2111175"/>
            <a:ext cx="1551900" cy="51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8-digit 7 segment displays  ($3)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950" y="992148"/>
            <a:ext cx="1049450" cy="8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446" y="915550"/>
            <a:ext cx="671775" cy="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5038129" y="1882075"/>
            <a:ext cx="1454400" cy="393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7 Segment display (20 cents)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450" y="1110625"/>
            <a:ext cx="875275" cy="6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1665888" y="1788775"/>
            <a:ext cx="1454400" cy="58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10 segment bars ($1.20)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7327" y="1003571"/>
            <a:ext cx="1049449" cy="66626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3351474" y="1882075"/>
            <a:ext cx="1344000" cy="58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>
                <a:solidFill>
                  <a:schemeClr val="dk2"/>
                </a:solidFill>
              </a:rPr>
              <a:t> Addressable RGB LED Strip 60 per meter ($10/meter)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6000" y="2867658"/>
            <a:ext cx="1454400" cy="68016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296000" y="3740800"/>
            <a:ext cx="1634400" cy="51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16x2 Backlit LCD with 2-wire I2C ($1.49)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3873" y="2808179"/>
            <a:ext cx="1343999" cy="11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197163" y="3991450"/>
            <a:ext cx="1634400" cy="65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>
                <a:latin typeface="Arial"/>
                <a:ea typeface="Arial"/>
                <a:cs typeface="Arial"/>
                <a:sym typeface="Arial"/>
              </a:rPr>
              <a:t>Nokia 5110 LCD 84x48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1">
                <a:latin typeface="Arial"/>
                <a:ea typeface="Arial"/>
                <a:cs typeface="Arial"/>
                <a:sym typeface="Arial"/>
              </a:rPr>
              <a:t>($4)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242400" y="2070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#1: Blink Lab</a:t>
            </a:r>
          </a:p>
        </p:txBody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4876800" y="1266325"/>
            <a:ext cx="39555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Replace +5 with power from pin 13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143000"/>
            <a:ext cx="4381500" cy="358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Blink Engagement and Extension Questions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3200400" y="990600"/>
            <a:ext cx="5643300" cy="342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</a:t>
            </a:r>
            <a:r>
              <a:rPr lang="en" sz="1400" b="1"/>
              <a:t>change the speed</a:t>
            </a:r>
            <a:r>
              <a:rPr lang="en" sz="1400"/>
              <a:t> of how fast it flashes?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What is delay(1000); doing?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What is half of 1000?  What does delay(500) do?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make it stay on for twice the time it is off?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make it flash like a heartbeat? (short on, long off)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How fast can you make it flash and still see it flickering?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Do you think that the limits are with the LED or your eye?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Did you know that fluorescent lights do the same thing?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make it flash twice fast and then pause for 2 seconds?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make a second LED flash?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alternate flashing on two LEDs?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Can you make three LEDs flash one after the other?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295800" y="1676400"/>
            <a:ext cx="2218800" cy="1447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void</a:t>
            </a:r>
            <a:r>
              <a:rPr lang="en"/>
              <a:t> loop()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digitalWrite(13, HIGH);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delay(1000);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digitalWrite(13, LOW);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delay(1000);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}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234225" y="4533225"/>
            <a:ext cx="5296800" cy="40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 them to re-upload a test program at least 10 times….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241200" y="3631800"/>
            <a:ext cx="2044800" cy="40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Incremental complexity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210650" y="162100"/>
            <a:ext cx="26490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Potentiometer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5257800" y="1219200"/>
            <a:ext cx="33459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Ends of the potentiometer are wired to 5+ and GND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The voltage at the center tap will range from GND to +5v as the knob is turned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The center tap goes to the Arduino port A0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1920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895600"/>
            <a:ext cx="1524000" cy="16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Shape 420"/>
          <p:cNvGrpSpPr/>
          <p:nvPr/>
        </p:nvGrpSpPr>
        <p:grpSpPr>
          <a:xfrm>
            <a:off x="3505200" y="1295398"/>
            <a:ext cx="1828800" cy="3124202"/>
            <a:chOff x="3505200" y="1295398"/>
            <a:chExt cx="1828800" cy="3124202"/>
          </a:xfrm>
        </p:grpSpPr>
        <p:cxnSp>
          <p:nvCxnSpPr>
            <p:cNvPr id="421" name="Shape 421"/>
            <p:cNvCxnSpPr/>
            <p:nvPr/>
          </p:nvCxnSpPr>
          <p:spPr>
            <a:xfrm>
              <a:off x="3505200" y="1295400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422" name="Shape 4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3467099" y="1943099"/>
              <a:ext cx="2057402" cy="16764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3" name="Shape 423"/>
            <p:cNvCxnSpPr>
              <a:stCxn id="422" idx="1"/>
            </p:cNvCxnSpPr>
            <p:nvPr/>
          </p:nvCxnSpPr>
          <p:spPr>
            <a:xfrm rot="10800000">
              <a:off x="4476600" y="1295398"/>
              <a:ext cx="19200" cy="4572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24" name="Shape 424"/>
            <p:cNvCxnSpPr/>
            <p:nvPr/>
          </p:nvCxnSpPr>
          <p:spPr>
            <a:xfrm>
              <a:off x="3505200" y="4419598"/>
              <a:ext cx="9906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25" name="Shape 425"/>
            <p:cNvCxnSpPr>
              <a:endCxn id="422" idx="3"/>
            </p:cNvCxnSpPr>
            <p:nvPr/>
          </p:nvCxnSpPr>
          <p:spPr>
            <a:xfrm rot="10800000">
              <a:off x="4495800" y="3810000"/>
              <a:ext cx="0" cy="609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426" name="Shape 426"/>
          <p:cNvSpPr txBox="1"/>
          <p:nvPr/>
        </p:nvSpPr>
        <p:spPr>
          <a:xfrm>
            <a:off x="2743200" y="1143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+5V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2743200" y="4191000"/>
            <a:ext cx="685800" cy="3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GND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2362200" y="2590800"/>
            <a:ext cx="1219200" cy="3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/>
              <a:t>Arduino A0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228600" y="2070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2: Reading a POT with AnalogRead()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5410200" y="1040700"/>
            <a:ext cx="34221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</a:pPr>
            <a:r>
              <a:rPr lang="en"/>
              <a:t>The speed of the LED will change based on the value of the potentiometer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90600"/>
            <a:ext cx="5029200" cy="359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5334000" y="152400"/>
            <a:ext cx="3657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 Sensor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235500" y="304800"/>
            <a:ext cx="4918500" cy="4495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sensorPin = A0;  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select the input pin for the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potentiometer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ledPin = 13;    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select the pin for the LED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sensorValue = 0;  // variable to store the value coming from the sensor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setup()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declare the ledPin as an OUTPUT: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pinMode(ledPin, OUTPUT);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loop()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// read the value from the sensor: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sensorValue = analogRead(sensorPin);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turn the ledPin 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digitalWrite(ledPin, HIGH);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stop the program for &lt;sensorValue&gt; milliseconds: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delay(sensorValue);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turn the ledPin off: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digitalWrite(ledPin, LOW);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2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// stop the program for for &lt;sensorValue&gt; milliseconds: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delay(sensorValue);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5496600" y="987225"/>
            <a:ext cx="3332400" cy="24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Note use of variables for pin numbers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The value of the sensor (0-1023) will change the delay from 0 to just over one second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b="1"/>
              <a:t>Exercise</a:t>
            </a:r>
            <a:r>
              <a:rPr lang="en"/>
              <a:t>, use the map() function to make the delay vary from 20 to 3 seconds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4474000" y="3124350"/>
            <a:ext cx="3804600" cy="41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delay = map(sensorValue, 0, 1024, 20, 3000)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178550" y="1948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BookMark the "SparkFun Experiment Guide for Arduino"</a:t>
            </a:r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102350" y="4424150"/>
            <a:ext cx="8673000" cy="39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https://learn.sparkfun.com/tutorials/sik-experiment-guide-for-arduino---v32/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00" y="793925"/>
            <a:ext cx="5445326" cy="363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200550" y="232825"/>
            <a:ext cx="53490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3: Driving RGB LEDs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3365100" y="3460850"/>
            <a:ext cx="5295000" cy="134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Font typeface="Arial"/>
            </a:pPr>
            <a:r>
              <a:rPr lang="en" b="1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RGB Clear Common Cathode LED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Quick - what side is the "Cathode"?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Longest leg goes to ground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Resistors to each other leg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1094600"/>
            <a:ext cx="1941600" cy="1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38" y="3190575"/>
            <a:ext cx="1990725" cy="15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Shape 459"/>
          <p:cNvCxnSpPr/>
          <p:nvPr/>
        </p:nvCxnSpPr>
        <p:spPr>
          <a:xfrm>
            <a:off x="6517225" y="2909350"/>
            <a:ext cx="1445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0" name="Shape 460"/>
          <p:cNvCxnSpPr/>
          <p:nvPr/>
        </p:nvCxnSpPr>
        <p:spPr>
          <a:xfrm rot="10800000">
            <a:off x="7174175" y="2404150"/>
            <a:ext cx="10800" cy="505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1" name="Shape 461"/>
          <p:cNvSpPr/>
          <p:nvPr/>
        </p:nvSpPr>
        <p:spPr>
          <a:xfrm rot="10800000">
            <a:off x="6485308" y="18053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2" name="Shape 462"/>
          <p:cNvCxnSpPr/>
          <p:nvPr/>
        </p:nvCxnSpPr>
        <p:spPr>
          <a:xfrm rot="10800000" flipH="1">
            <a:off x="6435950" y="20604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3" name="Shape 463"/>
          <p:cNvCxnSpPr>
            <a:stCxn id="461" idx="0"/>
          </p:cNvCxnSpPr>
          <p:nvPr/>
        </p:nvCxnSpPr>
        <p:spPr>
          <a:xfrm>
            <a:off x="6642208" y="20408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4" name="Shape 464"/>
          <p:cNvCxnSpPr/>
          <p:nvPr/>
        </p:nvCxnSpPr>
        <p:spPr>
          <a:xfrm>
            <a:off x="6642208" y="1422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5" name="Shape 465"/>
          <p:cNvCxnSpPr/>
          <p:nvPr/>
        </p:nvCxnSpPr>
        <p:spPr>
          <a:xfrm rot="10800000" flipH="1">
            <a:off x="6619100" y="2394850"/>
            <a:ext cx="1221900" cy="9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6" name="Shape 466"/>
          <p:cNvSpPr/>
          <p:nvPr/>
        </p:nvSpPr>
        <p:spPr>
          <a:xfrm rot="10800000">
            <a:off x="7021708" y="18151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7" name="Shape 467"/>
          <p:cNvCxnSpPr/>
          <p:nvPr/>
        </p:nvCxnSpPr>
        <p:spPr>
          <a:xfrm rot="10800000" flipH="1">
            <a:off x="6972350" y="20702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8" name="Shape 468"/>
          <p:cNvCxnSpPr>
            <a:stCxn id="466" idx="0"/>
          </p:cNvCxnSpPr>
          <p:nvPr/>
        </p:nvCxnSpPr>
        <p:spPr>
          <a:xfrm>
            <a:off x="7178608" y="20506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69" name="Shape 469"/>
          <p:cNvCxnSpPr/>
          <p:nvPr/>
        </p:nvCxnSpPr>
        <p:spPr>
          <a:xfrm>
            <a:off x="7178608" y="14322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0" name="Shape 470"/>
          <p:cNvSpPr/>
          <p:nvPr/>
        </p:nvSpPr>
        <p:spPr>
          <a:xfrm rot="10800000">
            <a:off x="7648533" y="1824944"/>
            <a:ext cx="313800" cy="2355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1" name="Shape 471"/>
          <p:cNvCxnSpPr>
            <a:stCxn id="470" idx="0"/>
          </p:cNvCxnSpPr>
          <p:nvPr/>
        </p:nvCxnSpPr>
        <p:spPr>
          <a:xfrm>
            <a:off x="7805433" y="20604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2" name="Shape 472"/>
          <p:cNvCxnSpPr/>
          <p:nvPr/>
        </p:nvCxnSpPr>
        <p:spPr>
          <a:xfrm>
            <a:off x="7805433" y="1442044"/>
            <a:ext cx="0" cy="363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3" name="Shape 473"/>
          <p:cNvCxnSpPr/>
          <p:nvPr/>
        </p:nvCxnSpPr>
        <p:spPr>
          <a:xfrm rot="10800000" flipH="1">
            <a:off x="7599325" y="2095150"/>
            <a:ext cx="412200" cy="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4" name="Shape 474"/>
          <p:cNvSpPr txBox="1"/>
          <p:nvPr/>
        </p:nvSpPr>
        <p:spPr>
          <a:xfrm>
            <a:off x="6863825" y="3003450"/>
            <a:ext cx="631500" cy="3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GND</a:t>
            </a:r>
          </a:p>
        </p:txBody>
      </p:sp>
      <p:grpSp>
        <p:nvGrpSpPr>
          <p:cNvPr id="475" name="Shape 475"/>
          <p:cNvGrpSpPr/>
          <p:nvPr/>
        </p:nvGrpSpPr>
        <p:grpSpPr>
          <a:xfrm rot="5400000">
            <a:off x="6084297" y="897826"/>
            <a:ext cx="1115507" cy="281368"/>
            <a:chOff x="381000" y="1981200"/>
            <a:chExt cx="2209800" cy="533400"/>
          </a:xfrm>
        </p:grpSpPr>
        <p:sp>
          <p:nvSpPr>
            <p:cNvPr id="476" name="Shape 476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2" name="Shape 482"/>
          <p:cNvGrpSpPr/>
          <p:nvPr/>
        </p:nvGrpSpPr>
        <p:grpSpPr>
          <a:xfrm rot="5400000">
            <a:off x="6595722" y="897826"/>
            <a:ext cx="1115507" cy="281368"/>
            <a:chOff x="381000" y="1981200"/>
            <a:chExt cx="2209800" cy="533400"/>
          </a:xfrm>
        </p:grpSpPr>
        <p:sp>
          <p:nvSpPr>
            <p:cNvPr id="483" name="Shape 483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9" name="Shape 489"/>
          <p:cNvGrpSpPr/>
          <p:nvPr/>
        </p:nvGrpSpPr>
        <p:grpSpPr>
          <a:xfrm rot="5400000">
            <a:off x="7247672" y="897826"/>
            <a:ext cx="1115507" cy="281368"/>
            <a:chOff x="381000" y="1981200"/>
            <a:chExt cx="2209800" cy="533400"/>
          </a:xfrm>
        </p:grpSpPr>
        <p:sp>
          <p:nvSpPr>
            <p:cNvPr id="490" name="Shape 490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6" name="Shape 496"/>
          <p:cNvSpPr txBox="1"/>
          <p:nvPr/>
        </p:nvSpPr>
        <p:spPr>
          <a:xfrm>
            <a:off x="61620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Pin 11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67745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Pin 10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7524225" y="159975"/>
            <a:ext cx="749700" cy="3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Pin 9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title"/>
          </p:nvPr>
        </p:nvSpPr>
        <p:spPr>
          <a:xfrm>
            <a:off x="311700" y="192400"/>
            <a:ext cx="5205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Pulse Wave Modulation (PWM)</a:t>
            </a:r>
          </a:p>
        </p:txBody>
      </p:sp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311700" y="3749000"/>
            <a:ext cx="8439300" cy="109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digital HIGH and LOW to simulate an analog value</a:t>
            </a:r>
          </a:p>
          <a:p>
            <a:pPr lvl="0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F4E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See analogWrite() https://www.arduino.cc/en/Reference/AnalogWrite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38" y="1157700"/>
            <a:ext cx="46577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271275" y="2227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 the "~" next to pins 11, 10, 9, 6, 5 and 3</a:t>
            </a: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77" y="1152425"/>
            <a:ext cx="5074300" cy="35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5143500" y="1839150"/>
            <a:ext cx="3081900" cy="46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 all output pins support PWM!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title"/>
          </p:nvPr>
        </p:nvSpPr>
        <p:spPr>
          <a:xfrm>
            <a:off x="200525" y="1924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Each pin controls one color (R, G and B)</a:t>
            </a:r>
          </a:p>
        </p:txBody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4799925" y="1263150"/>
            <a:ext cx="3971400" cy="2566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Wire long pin to GND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Wire other pins through resistors to Arduino PWM pins 9, 10 and 11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Load "Circuit 3" in SparkFun inventor's kit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50" y="1471431"/>
            <a:ext cx="4204200" cy="289249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423950" y="4415925"/>
            <a:ext cx="8520600" cy="67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https://learn.sparkfun.com/tutorials/sik-experiment-guide-for-arduino---v32/experiment-3-driving-an-rgb-led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1802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Larger Arduino Displays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4318525"/>
            <a:ext cx="8520600" cy="48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Lower cost, more colors, higher resolution, easier to connect with fewer wires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75" y="887600"/>
            <a:ext cx="5387950" cy="299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2800950" y="3878100"/>
            <a:ext cx="4084200" cy="3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https://www.youtube.com/watch?v=E6quVf1_BIg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xfrm>
            <a:off x="247925" y="2431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4: Row of Multiple LEDs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4753975" y="1266325"/>
            <a:ext cx="38622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First use of complex data structure (Array of LED pins)</a:t>
            </a:r>
          </a:p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4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ledPins[] </a:t>
            </a:r>
            <a:r>
              <a:rPr lang="en" sz="14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First use of "for" loop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Many ways to modify for different patterns!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Well worth the time to wire</a:t>
            </a:r>
          </a:p>
          <a:p>
            <a:pPr marL="457200" lvl="0" indent="-342900">
              <a:spcBef>
                <a:spcPts val="0"/>
              </a:spcBef>
            </a:pPr>
            <a:endParaRPr/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9"/>
            <a:ext cx="4119792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220700" y="157000"/>
            <a:ext cx="30660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for Loop</a:t>
            </a:r>
          </a:p>
        </p:txBody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311700" y="1842450"/>
            <a:ext cx="8520600" cy="2726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(index 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index 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index</a:t>
            </a:r>
            <a:r>
              <a:rPr lang="en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pinMode(ledPins[index],OUTPUT);</a:t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ledPins[index] is replaced by the value in the array.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For example, ledPins[0] is 2</a:t>
            </a: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4" name="Shape 534"/>
          <p:cNvCxnSpPr/>
          <p:nvPr/>
        </p:nvCxnSpPr>
        <p:spPr>
          <a:xfrm flipH="1">
            <a:off x="1603575" y="1330650"/>
            <a:ext cx="5232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5" name="Shape 535"/>
          <p:cNvCxnSpPr/>
          <p:nvPr/>
        </p:nvCxnSpPr>
        <p:spPr>
          <a:xfrm flipH="1">
            <a:off x="2870350" y="1330650"/>
            <a:ext cx="575700" cy="59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36" name="Shape 536"/>
          <p:cNvCxnSpPr/>
          <p:nvPr/>
        </p:nvCxnSpPr>
        <p:spPr>
          <a:xfrm flipH="1">
            <a:off x="4253550" y="1228300"/>
            <a:ext cx="636900" cy="6936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7" name="Shape 537"/>
          <p:cNvSpPr txBox="1"/>
          <p:nvPr/>
        </p:nvSpPr>
        <p:spPr>
          <a:xfrm>
            <a:off x="1983475" y="947700"/>
            <a:ext cx="887100" cy="36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start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027524" y="947700"/>
            <a:ext cx="1476300" cy="36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exit condition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4844948" y="947700"/>
            <a:ext cx="1808400" cy="36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increment by one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title"/>
          </p:nvPr>
        </p:nvSpPr>
        <p:spPr>
          <a:xfrm>
            <a:off x="205425" y="136825"/>
            <a:ext cx="37584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#5: Push Buttons</a:t>
            </a:r>
          </a:p>
        </p:txBody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5696100" y="1086538"/>
            <a:ext cx="31575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Use of momentary switch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Analog vs. Digital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Variables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Conditions!</a:t>
            </a: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086562"/>
            <a:ext cx="5320399" cy="36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title"/>
          </p:nvPr>
        </p:nvSpPr>
        <p:spPr>
          <a:xfrm>
            <a:off x="216075" y="211225"/>
            <a:ext cx="41517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Push Button Code Setup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4133925" y="1179600"/>
            <a:ext cx="4698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</a:pPr>
            <a:r>
              <a:rPr lang="en"/>
              <a:t>Note the use of variables for the pin numbers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308200" y="1179600"/>
            <a:ext cx="3676800" cy="324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button1Pin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pushbutton 1 pin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button2Pin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pushbutton 2 pin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ledPin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LED pin</a:t>
            </a:r>
          </a:p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setup()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Set up the pushbutton pins to be an input: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pinMode(button1Pin, INPUT);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pinMode(button2Pin, INPUT);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Set up the LED pin to be an output: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pinMode(ledPin, OUTPUT);      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lang="en"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333333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title"/>
          </p:nvPr>
        </p:nvSpPr>
        <p:spPr>
          <a:xfrm>
            <a:off x="205450" y="200600"/>
            <a:ext cx="67872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Conditional IF/THEN/ELSE Logic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361325" y="1078650"/>
            <a:ext cx="7460100" cy="298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(((button1State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(button2State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LOW))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if we're pushing button 1 OR button 2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AND we're NOT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((button1State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(button2State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LOW)))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pushing </a:t>
            </a:r>
            <a:r>
              <a:rPr lang="en" sz="1000" b="1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BOTH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button 1 AND button 2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    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then...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digitalWrite(ledPin, HIGH);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turn the LED on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{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digitalWrite(ledPin, LOW);  </a:t>
            </a:r>
            <a:r>
              <a:rPr lang="en" sz="10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// turn the LED off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 txBox="1"/>
          <p:nvPr/>
        </p:nvSpPr>
        <p:spPr>
          <a:xfrm>
            <a:off x="361325" y="4314600"/>
            <a:ext cx="6418800" cy="43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is the "Then" Statement?  Missing!  It is implied after the IF statement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258575" y="1899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7: Reading a digital temperature sensor </a:t>
            </a:r>
          </a:p>
        </p:txBody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5217900" y="1193188"/>
            <a:ext cx="36141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Analog sensor that sends a voltage that depends on temperature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Use of conversion function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First use of a subroutine function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First use of the printing to the serial monitor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Temperature sensors are very small and easy to lose</a:t>
            </a:r>
          </a:p>
        </p:txBody>
      </p:sp>
      <p:pic>
        <p:nvPicPr>
          <p:cNvPr id="567" name="Shape 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179"/>
            <a:ext cx="4730100" cy="333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 Loop with Printing</a:t>
            </a:r>
          </a:p>
        </p:txBody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4367725" y="1185475"/>
            <a:ext cx="42201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Same analogRead() as POT lab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Use of float data type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Use of math equations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Use of conversion to units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435700" y="1185475"/>
            <a:ext cx="3560100" cy="3464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loop()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 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voltage, degreesC, degreesF;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voltage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getVoltage(temperaturePin);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degreesC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(voltage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100.0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degreesF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degreesC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5.0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32.0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"voltage: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(voltage);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  deg C: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(degreesC);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  deg F: "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Serial.println(degreesF);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delay(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);}</a:t>
            </a:r>
          </a:p>
          <a:p>
            <a:pPr lvl="0" rtl="0">
              <a:lnSpc>
                <a:spcPct val="1425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getVoltage(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pin)</a:t>
            </a:r>
            <a:b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(analogRead(pin) </a:t>
            </a:r>
            <a:r>
              <a:rPr lang="en" sz="1000" b="1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0.004882814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311700" y="2325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8: Servos</a:t>
            </a:r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4197700" y="1139950"/>
            <a:ext cx="4294500" cy="35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Change the angle of the arm of a servo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Students LOVE motion!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Change the angle of the servo arm in loop (0, 90, 180 degrees)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First use of a library!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400">
                <a:solidFill>
                  <a:srgbClr val="999988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#include &lt;Servo.h&gt;  // servo library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servo1.attach(</a:t>
            </a:r>
            <a:r>
              <a:rPr lang="en" sz="1400">
                <a:solidFill>
                  <a:srgbClr val="00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servo1.write(180);</a:t>
            </a: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75" y="1266325"/>
            <a:ext cx="3376350" cy="30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9: Flex Sensor</a:t>
            </a:r>
          </a:p>
        </p:txBody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4686525" y="1266325"/>
            <a:ext cx="41457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Builds on Lab 8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Change the angle of a servo arm based on how much the flex sensor is bending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Favorite lab of many students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Gets them to think about remote robot control</a:t>
            </a:r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3856575" cy="31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title"/>
          </p:nvPr>
        </p:nvSpPr>
        <p:spPr>
          <a:xfrm>
            <a:off x="194800" y="2006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 10: Reading a Soft Pot</a:t>
            </a:r>
          </a:p>
        </p:txBody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5526075" y="1191925"/>
            <a:ext cx="32850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Change the color of the RGB LED based on where you touch the sensor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Pins on soft pot are easily bent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Note the 10K pull-down resistor from the middle pin to ground!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4761"/>
            <a:ext cx="4923300" cy="263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Shape 596"/>
          <p:cNvCxnSpPr/>
          <p:nvPr/>
        </p:nvCxnSpPr>
        <p:spPr>
          <a:xfrm rot="10800000">
            <a:off x="2986175" y="2763025"/>
            <a:ext cx="573900" cy="15303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7" name="Shape 597"/>
          <p:cNvSpPr txBox="1"/>
          <p:nvPr/>
        </p:nvSpPr>
        <p:spPr>
          <a:xfrm>
            <a:off x="2826800" y="4293325"/>
            <a:ext cx="4856400" cy="4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Note 10K pull-down resistor </a:t>
            </a:r>
            <a:r>
              <a:rPr lang="en" sz="1800">
                <a:solidFill>
                  <a:srgbClr val="FF0000"/>
                </a:solidFill>
              </a:rPr>
              <a:t>(not 330 Ohm)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1884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57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What is Arduino?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Why is it so popular?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How to engage students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When to use Arduino in learning (and not use Arduino)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Basic circuits, breadboarding and components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Arduino displays and sensors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Challenges - downloading and drivers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Working with Arduino volunteers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Arduino kits - pre, basic, alternatives, advanced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854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Labs in SIK V 3.2</a:t>
            </a:r>
          </a:p>
        </p:txBody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11 Buzzer (avoid in large classrooms)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12 Relay (hard to use in breadboards)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13 Shift Register (many wires)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14 Motor (small transistors and diodes)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15 LCD display (a favorite but many wires)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16 Simon Game (not included in our kits)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Moving on...</a:t>
            </a:r>
          </a:p>
        </p:txBody>
      </p:sp>
      <p:sp>
        <p:nvSpPr>
          <p:cNvPr id="609" name="Shape 60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22791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build a computer from components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breadboards can get complex...but the skills they learn now might help in college!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838" y="495303"/>
            <a:ext cx="4766362" cy="40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242400" y="2286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Arduino Nano on a breadboard</a:t>
            </a:r>
          </a:p>
        </p:txBody>
      </p:sp>
      <p:sp>
        <p:nvSpPr>
          <p:cNvPr id="616" name="Shape 616"/>
          <p:cNvSpPr txBox="1">
            <a:spLocks noGrp="1"/>
          </p:cNvSpPr>
          <p:nvPr>
            <p:ph type="body" idx="1"/>
          </p:nvPr>
        </p:nvSpPr>
        <p:spPr>
          <a:xfrm>
            <a:off x="3969300" y="1269300"/>
            <a:ext cx="44889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Many "kits" start with a low cost Arduino Nano on a breadboard.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Easy to extend.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Short wires to power and ground.</a:t>
            </a:r>
          </a:p>
        </p:txBody>
      </p:sp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295400"/>
            <a:ext cx="27813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Sensors</a:t>
            </a:r>
          </a:p>
        </p:txBody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402625" y="2475775"/>
            <a:ext cx="8520600" cy="197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AnalogRead() function to read values from 0 to 1023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https://www.arduino.cc/en/Reference/AnalogRead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Use map function to convert values into other ranges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newValue = map(inputValue, inLow, inHigh, outLow, outHigh)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 txBox="1"/>
          <p:nvPr/>
        </p:nvSpPr>
        <p:spPr>
          <a:xfrm>
            <a:off x="2970900" y="919575"/>
            <a:ext cx="5820600" cy="127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50">
                <a:solidFill>
                  <a:srgbClr val="4F4E4E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Reads the value from the specified analog pin. The Arduino board contains a 6 channel (8 channels on the Mini and Nano, 16 on the Mega), 10-bit analog to digital converter. This means that it will map input voltages between 0 and 5 volts into integer values between 0 and 1023.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3061850" y="404600"/>
            <a:ext cx="2699400" cy="4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F4E4E"/>
                </a:solidFill>
                <a:highlight>
                  <a:srgbClr val="FFFFFF"/>
                </a:highlight>
              </a:rPr>
              <a:t>analogRead()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title"/>
          </p:nvPr>
        </p:nvSpPr>
        <p:spPr>
          <a:xfrm>
            <a:off x="311700" y="3121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All the light we can not see (and sounds we cannot hear)</a:t>
            </a:r>
          </a:p>
        </p:txBody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311700" y="3527850"/>
            <a:ext cx="8520600" cy="1041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Encourage students to use sensors that sense "invisible" information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Infrared and Ultrasound</a:t>
            </a:r>
          </a:p>
        </p:txBody>
      </p:sp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9501"/>
            <a:ext cx="3798201" cy="18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320" y="932625"/>
            <a:ext cx="3678475" cy="19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Shape 634"/>
          <p:cNvSpPr/>
          <p:nvPr/>
        </p:nvSpPr>
        <p:spPr>
          <a:xfrm>
            <a:off x="3293000" y="191487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5" name="Shape 635"/>
          <p:cNvSpPr/>
          <p:nvPr/>
        </p:nvSpPr>
        <p:spPr>
          <a:xfrm>
            <a:off x="6734575" y="1349825"/>
            <a:ext cx="816900" cy="7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Best Practice Sensors</a:t>
            </a:r>
          </a:p>
        </p:txBody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311700" y="3936875"/>
            <a:ext cx="8520600" cy="63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175" y="1152425"/>
            <a:ext cx="952200" cy="9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 txBox="1"/>
          <p:nvPr/>
        </p:nvSpPr>
        <p:spPr>
          <a:xfrm>
            <a:off x="2750700" y="1152425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PIR Motion Sensor (Passive Infrared)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$1.40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http://www.ebay.com/itm/HC-SR501-Adjust-IR-Pyroelectric-Infrared-PIR-Motion-Sensor-Detector-Module-NEW/271638488228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44" name="Shape 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725" y="2559300"/>
            <a:ext cx="1381999" cy="8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/>
        </p:nvSpPr>
        <p:spPr>
          <a:xfrm>
            <a:off x="2801825" y="2559300"/>
            <a:ext cx="5889900" cy="114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PING Sensor (Ultrasonic distance sensor)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$1.00</a:t>
            </a:r>
          </a:p>
          <a:p>
            <a:pPr lvl="0">
              <a:spcBef>
                <a:spcPts val="0"/>
              </a:spcBef>
              <a:buNone/>
            </a:pPr>
            <a:r>
              <a:rPr lang="en" b="1" u="sng">
                <a:solidFill>
                  <a:schemeClr val="hlink"/>
                </a:solidFill>
                <a:hlinkClick r:id="rId6"/>
              </a:rPr>
              <a:t>http://www.ebay.com/itm/1pcs-Ultrasonic-Module-HC-SR04-Distance-Measuring-Transducer-Sensor-for-Arduino-/171983646391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title"/>
          </p:nvPr>
        </p:nvSpPr>
        <p:spPr>
          <a:xfrm>
            <a:off x="311700" y="871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 all are real "sensors" but all can be fun</a:t>
            </a:r>
          </a:p>
        </p:txBody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311700" y="794525"/>
            <a:ext cx="3999900" cy="412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KY-001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Temperature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KY-002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Vibration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 switch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KY-003 Hall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magnetic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KY-004 Key switch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KY-005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 emission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KY-006 Small passive buzzer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9"/>
              </a:rPr>
              <a:t>KY-008 Laser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0"/>
              </a:rPr>
              <a:t>KY-009 3-color full-color LED SMD modules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1"/>
              </a:rPr>
              <a:t>KY-010 Optical broken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2"/>
              </a:rPr>
              <a:t>KY-011 2-color LED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3"/>
              </a:rPr>
              <a:t>KY-012 Active buzzer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4"/>
              </a:rPr>
              <a:t>KY-013 Temperature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5"/>
              </a:rPr>
              <a:t>KY-015 Temperature and humidity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6"/>
              </a:rPr>
              <a:t>KY-016 3-color LED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7"/>
              </a:rPr>
              <a:t>KY-017 Mercury open optical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8"/>
              </a:rPr>
              <a:t>KY-018 Photo resistor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19"/>
              </a:rPr>
              <a:t>KY-019 5V relay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0"/>
              </a:rPr>
              <a:t>KY-020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0"/>
              </a:rPr>
              <a:t>Tilt switch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0"/>
              </a:rPr>
              <a:t> module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2" name="Shape 652"/>
          <p:cNvSpPr txBox="1">
            <a:spLocks noGrp="1"/>
          </p:cNvSpPr>
          <p:nvPr>
            <p:ph type="body" idx="2"/>
          </p:nvPr>
        </p:nvSpPr>
        <p:spPr>
          <a:xfrm>
            <a:off x="4832400" y="717875"/>
            <a:ext cx="3999900" cy="427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1"/>
              </a:rPr>
              <a:t>KY-021 Mini magnetic reed modules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2"/>
              </a:rPr>
              <a:t>KY-022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2"/>
              </a:rPr>
              <a:t>Infrared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2"/>
              </a:rPr>
              <a:t> sensor receiver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3"/>
              </a:rPr>
              <a:t>KY-023 XY-axis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3"/>
              </a:rPr>
              <a:t>joystick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3"/>
              </a:rPr>
              <a:t>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4"/>
              </a:rPr>
              <a:t>KY-024 Linear magnetic Hall sensors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5"/>
              </a:rPr>
              <a:t>KY-025 Reed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6"/>
              </a:rPr>
              <a:t>KY-026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6"/>
              </a:rPr>
              <a:t>Flame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6"/>
              </a:rPr>
              <a:t>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7"/>
              </a:rPr>
              <a:t>KY-027 Magic light cup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8"/>
              </a:rPr>
              <a:t>KY-028 Temperature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9"/>
              </a:rPr>
              <a:t>KY-029 Yin Yi 2-color LED module 3MM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0"/>
              </a:rPr>
              <a:t>KY-031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1"/>
              </a:rPr>
              <a:t>KY-032 Obstacle avoidance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2"/>
              </a:rPr>
              <a:t>KY-033 Hunt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3"/>
              </a:rPr>
              <a:t>KY-034 Automatic flashing colorful LED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4"/>
              </a:rPr>
              <a:t>KY-035 Class Bihor magnetic sensor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5"/>
              </a:rPr>
              <a:t>KY-036 Metal touch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6"/>
              </a:rPr>
              <a:t>KY-037 Sensitive microphone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7"/>
              </a:rPr>
              <a:t>KY-038 Microphone sound sensor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8"/>
              </a:rPr>
              <a:t>KY-039 Detect the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8"/>
              </a:rPr>
              <a:t>heartbeat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8"/>
              </a:rPr>
              <a:t> module</a:t>
            </a:r>
          </a:p>
          <a:p>
            <a:pPr marL="685800" lvl="0" indent="-288925" rtl="0">
              <a:lnSpc>
                <a:spcPct val="150000"/>
              </a:lnSpc>
              <a:spcBef>
                <a:spcPts val="300"/>
              </a:spcBef>
              <a:spcAft>
                <a:spcPts val="100"/>
              </a:spcAft>
              <a:buClr>
                <a:srgbClr val="000000"/>
              </a:buClr>
              <a:buSzPct val="95000"/>
              <a:buFont typeface="Arial"/>
              <a:buAutoNum type="arabicPeriod" startAt="19"/>
            </a:pP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9"/>
              </a:rPr>
              <a:t>KY-040 </a:t>
            </a:r>
            <a:r>
              <a:rPr lang="en" sz="950" b="1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9"/>
              </a:rPr>
              <a:t>Rotary encoder</a:t>
            </a:r>
            <a:r>
              <a:rPr lang="en" sz="950">
                <a:solidFill>
                  <a:srgbClr val="5A369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9"/>
              </a:rPr>
              <a:t> module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title"/>
          </p:nvPr>
        </p:nvSpPr>
        <p:spPr>
          <a:xfrm>
            <a:off x="311700" y="2684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Success Stories</a:t>
            </a:r>
          </a:p>
        </p:txBody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311700" y="975825"/>
            <a:ext cx="8520600" cy="367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LED Costume Kit ($13.5)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/>
              <a:t>Done with the Internet of Things Hackfest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LED Strip Box (Moving Rainbow)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Motor Controllers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Simple kit to move a motor forward and reverse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CoderDojo Robot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Done as advanced projects for CoderDojo students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title"/>
          </p:nvPr>
        </p:nvSpPr>
        <p:spPr>
          <a:xfrm>
            <a:off x="311700" y="2242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Beginner Projects</a:t>
            </a:r>
          </a:p>
        </p:txBody>
      </p: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64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Nightlight (photosensor and LED)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Room Alarm (PIR sensor and buzzer)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Temperature display and alarm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Tilt sensor and alarm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Simple Simon pattern replay game (4 push buttons, LEDs and optional speaker)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Motor controller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 Can't Connect to the Arduino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(Upload will not work)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Drivers not installing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Mac unsigned drivers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Programs will not compile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Syntax errors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Strategy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Focus on making the first five labs </a:t>
            </a:r>
            <a:r>
              <a:rPr lang="en" b="1"/>
              <a:t>fun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Focus on engaging students and identifying </a:t>
            </a:r>
            <a:r>
              <a:rPr lang="en" b="1"/>
              <a:t>their</a:t>
            </a:r>
            <a:r>
              <a:rPr lang="en"/>
              <a:t> interests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Most students that get through the first labs without frustrations go on to do more on their own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Pay careful attention to all the details of the first few labs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Once students have foundational knowledge they can "Google" for ideas and solutions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Partner projects with 2-hours of mentoring every other week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title"/>
          </p:nvPr>
        </p:nvSpPr>
        <p:spPr>
          <a:xfrm>
            <a:off x="311700" y="1697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Windows Device Manager</a:t>
            </a:r>
          </a:p>
        </p:txBody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502250" y="1266325"/>
            <a:ext cx="23301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 COM23 is the port</a:t>
            </a:r>
          </a:p>
        </p:txBody>
      </p:sp>
      <p:pic>
        <p:nvPicPr>
          <p:cNvPr id="677" name="Shape 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805725"/>
            <a:ext cx="5816975" cy="42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Shape 678"/>
          <p:cNvSpPr/>
          <p:nvPr/>
        </p:nvSpPr>
        <p:spPr>
          <a:xfrm>
            <a:off x="506600" y="304432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2697675" y="1717175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uploading to board</a:t>
            </a:r>
          </a:p>
        </p:txBody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311700" y="3620675"/>
            <a:ext cx="8520600" cy="94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 the Processor and Port</a:t>
            </a:r>
          </a:p>
        </p:txBody>
      </p:sp>
      <p:pic>
        <p:nvPicPr>
          <p:cNvPr id="686" name="Shape 6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02" y="1152427"/>
            <a:ext cx="8574049" cy="19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/>
          <p:nvPr/>
        </p:nvSpPr>
        <p:spPr>
          <a:xfrm>
            <a:off x="6201150" y="2560175"/>
            <a:ext cx="2879100" cy="570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88" name="Shape 688"/>
          <p:cNvCxnSpPr/>
          <p:nvPr/>
        </p:nvCxnSpPr>
        <p:spPr>
          <a:xfrm rot="10800000" flipH="1">
            <a:off x="57624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9" name="Shape 689"/>
          <p:cNvCxnSpPr/>
          <p:nvPr/>
        </p:nvCxnSpPr>
        <p:spPr>
          <a:xfrm rot="10800000" flipH="1">
            <a:off x="7153550" y="3001325"/>
            <a:ext cx="1307400" cy="421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Checking the USB on The Mac</a:t>
            </a:r>
          </a:p>
        </p:txBody>
      </p:sp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474950" y="1432849"/>
            <a:ext cx="2293800" cy="750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About This Mac…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System Report…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USB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96" name="Shape 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475" y="1091811"/>
            <a:ext cx="4407375" cy="38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475" y="3559425"/>
            <a:ext cx="11239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/>
          <p:nvPr/>
        </p:nvSpPr>
        <p:spPr>
          <a:xfrm>
            <a:off x="4232475" y="4648350"/>
            <a:ext cx="9195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5860225" y="1451500"/>
            <a:ext cx="13044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1998850" y="3475238"/>
            <a:ext cx="1375200" cy="444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1" name="Shape 7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8500" y="2964725"/>
            <a:ext cx="14097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 the port when you plug in the Arduino</a:t>
            </a:r>
          </a:p>
        </p:txBody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5805475" y="1323900"/>
            <a:ext cx="3026700" cy="324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0" y="1223301"/>
            <a:ext cx="4991400" cy="1679248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/>
          <p:nvPr/>
        </p:nvSpPr>
        <p:spPr>
          <a:xfrm>
            <a:off x="1211950" y="1470125"/>
            <a:ext cx="1161300" cy="507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title"/>
          </p:nvPr>
        </p:nvSpPr>
        <p:spPr>
          <a:xfrm>
            <a:off x="148275" y="1439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Low Cost Arduino Nano Using the CH340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3861400" y="1304475"/>
            <a:ext cx="4430100" cy="167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Note that the CH340 is the name of the USB serial interface chip, not the actual Arduino processor.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driver comes from wch.cn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00" y="896450"/>
            <a:ext cx="20193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25" y="1246350"/>
            <a:ext cx="3194875" cy="35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/>
          <p:nvPr/>
        </p:nvSpPr>
        <p:spPr>
          <a:xfrm>
            <a:off x="658975" y="1639750"/>
            <a:ext cx="1608600" cy="412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Problem: The Rote Learner Problem</a:t>
            </a:r>
          </a:p>
        </p:txBody>
      </p:sp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Students carefully follow the detailed steps in SparkFun inventor's kit guide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Each wire is carefully connected and checked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Each lab "works"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Students have little understanding of what is really going on and can't build their own projects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Tip for Teaching New Students</a:t>
            </a:r>
          </a:p>
        </p:txBody>
      </p:sp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057400" cy="78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Make the font-size larger for new students (Arduino -&gt; Preferences)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Remove comments when doing code-walk-throughs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31" name="Shape 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875" y="2167422"/>
            <a:ext cx="7022674" cy="2112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 txBox="1"/>
          <p:nvPr/>
        </p:nvSpPr>
        <p:spPr>
          <a:xfrm>
            <a:off x="747775" y="4394250"/>
            <a:ext cx="4365300" cy="37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Restart the Arduino software after a resize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 Computer Science Topics</a:t>
            </a:r>
          </a:p>
        </p:txBody>
      </p:sp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Variables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Loops (for loops)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Conditional statements (if/then/else)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Data types (integer, float, bytes)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Data range conversions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>
            <a:spLocks noGrp="1"/>
          </p:cNvSpPr>
          <p:nvPr>
            <p:ph type="title"/>
          </p:nvPr>
        </p:nvSpPr>
        <p:spPr>
          <a:xfrm>
            <a:off x="311700" y="2028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 debugging</a:t>
            </a:r>
          </a:p>
        </p:txBody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311700" y="910275"/>
            <a:ext cx="8520600" cy="105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Learn how to add "print" statements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Open the serial monitor </a:t>
            </a:r>
          </a:p>
        </p:txBody>
      </p:sp>
      <p:pic>
        <p:nvPicPr>
          <p:cNvPr id="745" name="Shape 7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8675"/>
            <a:ext cx="6073399" cy="27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Shape 746"/>
          <p:cNvCxnSpPr/>
          <p:nvPr/>
        </p:nvCxnSpPr>
        <p:spPr>
          <a:xfrm flipH="1">
            <a:off x="6228350" y="1220475"/>
            <a:ext cx="435900" cy="930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0" y="928800"/>
            <a:ext cx="8605351" cy="35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>
            <a:spLocks noGrp="1"/>
          </p:cNvSpPr>
          <p:nvPr>
            <p:ph type="title"/>
          </p:nvPr>
        </p:nvSpPr>
        <p:spPr>
          <a:xfrm>
            <a:off x="224200" y="2214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Addressable LED Strips (WS2812B)</a:t>
            </a:r>
          </a:p>
        </p:txBody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5415750" y="1290450"/>
            <a:ext cx="3413700" cy="315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1 Meter @$14.24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60 RGB LEDs/meter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Cut to make qty 5 - 12 LED strips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$2.80 per LED strip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Easy to connect</a:t>
            </a:r>
          </a:p>
          <a:p>
            <a:pPr marL="914400" lvl="1" indent="-317500" rtl="0">
              <a:spcBef>
                <a:spcPts val="0"/>
              </a:spcBef>
            </a:pPr>
            <a:r>
              <a:rPr lang="en"/>
              <a:t>Ground wire</a:t>
            </a:r>
          </a:p>
          <a:p>
            <a:pPr marL="914400" lvl="1" indent="-317500" rtl="0">
              <a:spcBef>
                <a:spcPts val="0"/>
              </a:spcBef>
            </a:pPr>
            <a:r>
              <a:rPr lang="en"/>
              <a:t>5V power wire</a:t>
            </a:r>
          </a:p>
          <a:p>
            <a:pPr marL="914400" lvl="1" indent="-317500">
              <a:spcBef>
                <a:spcPts val="0"/>
              </a:spcBef>
            </a:pPr>
            <a:r>
              <a:rPr lang="en"/>
              <a:t>data wire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30875" y="253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Arduino?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113375"/>
            <a:ext cx="8520600" cy="137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de facto-standard for teaching </a:t>
            </a:r>
            <a:r>
              <a:rPr lang="en" b="1"/>
              <a:t>physical</a:t>
            </a:r>
            <a:r>
              <a:rPr lang="en"/>
              <a:t> computing</a:t>
            </a:r>
          </a:p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Physical Computing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" b="1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creative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framework for understanding human beings' relationship to the </a:t>
            </a:r>
            <a:r>
              <a:rPr lang="en">
                <a:solidFill>
                  <a:srgbClr val="0B008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digital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world.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675" y="2642425"/>
            <a:ext cx="4519300" cy="15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4604775" y="4386725"/>
            <a:ext cx="4104600" cy="4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https://en.wikipedia.org/wiki/Physical_computing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>
            <a:spLocks noGrp="1"/>
          </p:cNvSpPr>
          <p:nvPr>
            <p:ph type="title"/>
          </p:nvPr>
        </p:nvSpPr>
        <p:spPr>
          <a:xfrm>
            <a:off x="311700" y="2505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Moving Rainbow Labs</a:t>
            </a:r>
          </a:p>
        </p:txBody>
      </p:sp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311700" y="3208600"/>
            <a:ext cx="8520600" cy="166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Focus on fun colors and patterns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Reinforce many Computer Science concepts (loops, conditionals)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Perfect for costumes and interactive art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Online book with instructor's guide</a:t>
            </a:r>
          </a:p>
          <a:p>
            <a:pPr marL="914400" lvl="1" indent="-317500">
              <a:spcBef>
                <a:spcPts val="0"/>
              </a:spcBef>
            </a:pPr>
            <a:r>
              <a:rPr lang="en"/>
              <a:t>http://moving-rainbow.readthedocs.org/en/latest/README/</a:t>
            </a:r>
          </a:p>
        </p:txBody>
      </p:sp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88" y="1197013"/>
            <a:ext cx="17240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750" y="1226499"/>
            <a:ext cx="2701601" cy="18010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62" name="Shape 762"/>
          <p:cNvSpPr txBox="1"/>
          <p:nvPr/>
        </p:nvSpPr>
        <p:spPr>
          <a:xfrm>
            <a:off x="375000" y="2245050"/>
            <a:ext cx="1637700" cy="65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to connect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(three wires)</a:t>
            </a:r>
          </a:p>
        </p:txBody>
      </p:sp>
      <p:pic>
        <p:nvPicPr>
          <p:cNvPr id="763" name="Shape 7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4075" y="1287250"/>
            <a:ext cx="3470426" cy="21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title"/>
          </p:nvPr>
        </p:nvSpPr>
        <p:spPr>
          <a:xfrm>
            <a:off x="226325" y="210275"/>
            <a:ext cx="69021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Controlling Motors: The H-Bridge Circuit</a:t>
            </a:r>
          </a:p>
        </p:txBody>
      </p:sp>
      <p:sp>
        <p:nvSpPr>
          <p:cNvPr id="769" name="Shape 769"/>
          <p:cNvSpPr txBox="1">
            <a:spLocks noGrp="1"/>
          </p:cNvSpPr>
          <p:nvPr>
            <p:ph type="body" idx="1"/>
          </p:nvPr>
        </p:nvSpPr>
        <p:spPr>
          <a:xfrm>
            <a:off x="4535250" y="1212975"/>
            <a:ext cx="41799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Close Switch 1 and 4 for forward direction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Closes switch 2 and 3 for reverse direction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Never close S1 and S2 or S3 and S4 together (short circuit)</a:t>
            </a:r>
          </a:p>
        </p:txBody>
      </p:sp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06" y="1157325"/>
            <a:ext cx="4011800" cy="24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311700" y="295950"/>
            <a:ext cx="35052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Motor Driver Labs</a:t>
            </a:r>
          </a:p>
        </p:txBody>
      </p:sp>
      <p:sp>
        <p:nvSpPr>
          <p:cNvPr id="776" name="Shape 776"/>
          <p:cNvSpPr txBox="1">
            <a:spLocks noGrp="1"/>
          </p:cNvSpPr>
          <p:nvPr>
            <p:ph type="body" idx="1"/>
          </p:nvPr>
        </p:nvSpPr>
        <p:spPr>
          <a:xfrm>
            <a:off x="311700" y="1071575"/>
            <a:ext cx="6127800" cy="3165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Based on standard low cost two motor controller chip (L293D) 40 cents each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Goal - make two motors turn forward and backward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Basis for robot movement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Once students believe they can control two wheels they are ready to build a simple robot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 b="1"/>
              <a:t>Over 75% of students that finish the motor driver lab go on to build their own robot!</a:t>
            </a:r>
          </a:p>
        </p:txBody>
      </p:sp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925" y="2046175"/>
            <a:ext cx="1796124" cy="1796124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255125" y="4327050"/>
            <a:ext cx="6868200" cy="6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http://www.ebay.com/itm/10Pcs-L293D-L293-Push-Pull-Four-Channel-Motor-Driver-IC-/140832908826</a:t>
            </a:r>
          </a:p>
        </p:txBody>
      </p:sp>
      <p:pic>
        <p:nvPicPr>
          <p:cNvPr id="779" name="Shape 7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925" y="498027"/>
            <a:ext cx="1626400" cy="13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>
            <a:spLocks noGrp="1"/>
          </p:cNvSpPr>
          <p:nvPr>
            <p:ph type="title"/>
          </p:nvPr>
        </p:nvSpPr>
        <p:spPr>
          <a:xfrm>
            <a:off x="247675" y="146300"/>
            <a:ext cx="29643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hookup</a:t>
            </a:r>
          </a:p>
        </p:txBody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4940750" y="853700"/>
            <a:ext cx="3585600" cy="344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Introduction to "PWM" for motor speed control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H-Bridge circuit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Direction control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Use a potentiometers to change the direction and speed of two motors.</a:t>
            </a:r>
          </a:p>
        </p:txBody>
      </p:sp>
      <p:pic>
        <p:nvPicPr>
          <p:cNvPr id="786" name="Shape 7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71" y="1319050"/>
            <a:ext cx="3877674" cy="2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title"/>
          </p:nvPr>
        </p:nvSpPr>
        <p:spPr>
          <a:xfrm>
            <a:off x="194325" y="0"/>
            <a:ext cx="46398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12 Volt battery to pin 8</a:t>
            </a:r>
          </a:p>
        </p:txBody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4887400" y="1266325"/>
            <a:ext cx="39450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93" name="Shape 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0925"/>
            <a:ext cx="8021551" cy="43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Shape 794"/>
          <p:cNvSpPr txBox="1"/>
          <p:nvPr/>
        </p:nvSpPr>
        <p:spPr>
          <a:xfrm>
            <a:off x="4780725" y="4428500"/>
            <a:ext cx="921000" cy="35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Pin 8</a:t>
            </a:r>
          </a:p>
        </p:txBody>
      </p:sp>
      <p:cxnSp>
        <p:nvCxnSpPr>
          <p:cNvPr id="795" name="Shape 795"/>
          <p:cNvCxnSpPr/>
          <p:nvPr/>
        </p:nvCxnSpPr>
        <p:spPr>
          <a:xfrm rot="10800000">
            <a:off x="4439350" y="3628225"/>
            <a:ext cx="533400" cy="843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25" y="1113850"/>
            <a:ext cx="8378601" cy="34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>
            <a:spLocks noGrp="1"/>
          </p:cNvSpPr>
          <p:nvPr>
            <p:ph type="title"/>
          </p:nvPr>
        </p:nvSpPr>
        <p:spPr>
          <a:xfrm>
            <a:off x="148425" y="1388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CoderDojo Robot Labs</a:t>
            </a:r>
          </a:p>
        </p:txBody>
      </p:sp>
      <p:sp>
        <p:nvSpPr>
          <p:cNvPr id="802" name="Shape 802"/>
          <p:cNvSpPr txBox="1">
            <a:spLocks noGrp="1"/>
          </p:cNvSpPr>
          <p:nvPr>
            <p:ph type="body" idx="1"/>
          </p:nvPr>
        </p:nvSpPr>
        <p:spPr>
          <a:xfrm>
            <a:off x="4121550" y="786675"/>
            <a:ext cx="4894500" cy="351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Collision avoidance robot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Designed as advanced labs for CoderDojo students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Students use kits at CoderDojo and then purchase their own for around $35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Totally open design</a:t>
            </a:r>
          </a:p>
          <a:p>
            <a:pPr marL="914400" lvl="1" indent="-317500" rtl="0">
              <a:spcBef>
                <a:spcPts val="0"/>
              </a:spcBef>
            </a:pPr>
            <a:r>
              <a:rPr lang="en"/>
              <a:t>3 breadboards on the top</a:t>
            </a:r>
          </a:p>
          <a:p>
            <a:pPr marL="914400" lvl="1" indent="-317500" rtl="0">
              <a:spcBef>
                <a:spcPts val="0"/>
              </a:spcBef>
            </a:pPr>
            <a:r>
              <a:rPr lang="en"/>
              <a:t>Easy to change and add sensors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Includes addressable strip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Uses Arduino Nano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Keep the steps small </a:t>
            </a:r>
          </a:p>
        </p:txBody>
      </p:sp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Don't add too much complexity too fast</a:t>
            </a:r>
          </a:p>
        </p:txBody>
      </p:sp>
      <p:sp>
        <p:nvSpPr>
          <p:cNvPr id="809" name="Shape 809"/>
          <p:cNvSpPr/>
          <p:nvPr/>
        </p:nvSpPr>
        <p:spPr>
          <a:xfrm>
            <a:off x="4837350" y="3070025"/>
            <a:ext cx="30507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Blink</a:t>
            </a:r>
          </a:p>
        </p:txBody>
      </p:sp>
      <p:sp>
        <p:nvSpPr>
          <p:cNvPr id="810" name="Shape 810"/>
          <p:cNvSpPr/>
          <p:nvPr/>
        </p:nvSpPr>
        <p:spPr>
          <a:xfrm>
            <a:off x="2507625" y="2059325"/>
            <a:ext cx="10389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Analog</a:t>
            </a:r>
          </a:p>
        </p:txBody>
      </p:sp>
      <p:sp>
        <p:nvSpPr>
          <p:cNvPr id="811" name="Shape 811"/>
          <p:cNvSpPr/>
          <p:nvPr/>
        </p:nvSpPr>
        <p:spPr>
          <a:xfrm>
            <a:off x="1000125" y="3070025"/>
            <a:ext cx="25464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Breadboarding</a:t>
            </a:r>
          </a:p>
        </p:txBody>
      </p:sp>
      <p:sp>
        <p:nvSpPr>
          <p:cNvPr id="812" name="Shape 812"/>
          <p:cNvSpPr/>
          <p:nvPr/>
        </p:nvSpPr>
        <p:spPr>
          <a:xfrm>
            <a:off x="1561425" y="2733125"/>
            <a:ext cx="1985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Uploading</a:t>
            </a:r>
          </a:p>
        </p:txBody>
      </p:sp>
      <p:sp>
        <p:nvSpPr>
          <p:cNvPr id="813" name="Shape 813"/>
          <p:cNvSpPr/>
          <p:nvPr/>
        </p:nvSpPr>
        <p:spPr>
          <a:xfrm>
            <a:off x="2122725" y="2396225"/>
            <a:ext cx="1423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Blink</a:t>
            </a:r>
          </a:p>
        </p:txBody>
      </p:sp>
      <p:sp>
        <p:nvSpPr>
          <p:cNvPr id="814" name="Shape 814"/>
          <p:cNvSpPr/>
          <p:nvPr/>
        </p:nvSpPr>
        <p:spPr>
          <a:xfrm>
            <a:off x="5102000" y="2733125"/>
            <a:ext cx="27861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Sensors</a:t>
            </a:r>
          </a:p>
        </p:txBody>
      </p:sp>
      <p:sp>
        <p:nvSpPr>
          <p:cNvPr id="815" name="Shape 815"/>
          <p:cNvSpPr/>
          <p:nvPr/>
        </p:nvSpPr>
        <p:spPr>
          <a:xfrm>
            <a:off x="5693225" y="815525"/>
            <a:ext cx="2194800" cy="191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Bluetooth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Wireless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Internet of Things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Raspberry Pi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UNIX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Wifi LAB</a:t>
            </a:r>
          </a:p>
        </p:txBody>
      </p:sp>
      <p:sp>
        <p:nvSpPr>
          <p:cNvPr id="816" name="Shape 816"/>
          <p:cNvSpPr/>
          <p:nvPr/>
        </p:nvSpPr>
        <p:spPr>
          <a:xfrm>
            <a:off x="2767800" y="1722425"/>
            <a:ext cx="778800" cy="33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Servo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title"/>
          </p:nvPr>
        </p:nvSpPr>
        <p:spPr>
          <a:xfrm>
            <a:off x="240975" y="192375"/>
            <a:ext cx="23865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Arduino Kits</a:t>
            </a:r>
          </a:p>
        </p:txBody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Pre-Arduino kits - breadboarding basics $5/kits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Basic Arduino kits - $25-$110 /kits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LED kits - $10 to $40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Robot kits - $40 to $300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>
            <a:spLocks noGrp="1"/>
          </p:cNvSpPr>
          <p:nvPr>
            <p:ph type="title"/>
          </p:nvPr>
        </p:nvSpPr>
        <p:spPr>
          <a:xfrm>
            <a:off x="311700" y="1504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Breadboard Kit</a:t>
            </a:r>
          </a:p>
        </p:txBody>
      </p:sp>
      <p:sp>
        <p:nvSpPr>
          <p:cNvPr id="828" name="Shape 828"/>
          <p:cNvSpPr txBox="1">
            <a:spLocks noGrp="1"/>
          </p:cNvSpPr>
          <p:nvPr>
            <p:ph type="body" idx="1"/>
          </p:nvPr>
        </p:nvSpPr>
        <p:spPr>
          <a:xfrm>
            <a:off x="311700" y="903150"/>
            <a:ext cx="4155300" cy="1937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400 tie breadboard ($1.20)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Battery case or wall-transformer ($2-$4)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Jumpers (&lt; $1)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10 Resistors (&lt; 50 cents)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10 LEDs (&lt; $1)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Optional Motor (&lt; $2)</a:t>
            </a:r>
          </a:p>
          <a:p>
            <a:pPr marL="457200" lvl="0" indent="-317500" rtl="0">
              <a:spcBef>
                <a:spcPts val="0"/>
              </a:spcBef>
              <a:buSzPct val="100000"/>
              <a:buAutoNum type="arabicPeriod"/>
            </a:pPr>
            <a:r>
              <a:rPr lang="en" sz="1400"/>
              <a:t>Optional Potentiometer (&lt; $1)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473550" y="2732875"/>
            <a:ext cx="3914100" cy="14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No Arduino needed! No PC Needed!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Builds the foundation for all future Arduino labs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Help students build fine-motor skills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Easy to setup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Some soldering required for motors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Google: "Breadboard starter kit"</a:t>
            </a:r>
          </a:p>
        </p:txBody>
      </p:sp>
      <p:pic>
        <p:nvPicPr>
          <p:cNvPr id="830" name="Shape 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175" y="510525"/>
            <a:ext cx="2061375" cy="164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525" y="2507350"/>
            <a:ext cx="2061384" cy="19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 txBox="1"/>
          <p:nvPr/>
        </p:nvSpPr>
        <p:spPr>
          <a:xfrm>
            <a:off x="473550" y="4445050"/>
            <a:ext cx="6951000" cy="33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http://www.ebay.com/itm/BreadBoard-Starter-Kit-Power-Supply-Module-Resistors-Wires-more-/171924251290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7196450" y="445025"/>
            <a:ext cx="1874400" cy="41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$25 Kit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473550" y="4171750"/>
            <a:ext cx="6951000" cy="33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http://www.ebay.com/itm/Electronics-fans-kit-for-arduino-starter-resistor-breadboard-LED-dupont-cable-/131650525657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5031175" y="2840850"/>
            <a:ext cx="1515600" cy="41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Sample $10 Kit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>
            <a:spLocks noGrp="1"/>
          </p:cNvSpPr>
          <p:nvPr>
            <p:ph type="title"/>
          </p:nvPr>
        </p:nvSpPr>
        <p:spPr>
          <a:xfrm>
            <a:off x="311700" y="2618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$15 Kit </a:t>
            </a:r>
          </a:p>
        </p:txBody>
      </p:sp>
      <p:sp>
        <p:nvSpPr>
          <p:cNvPr id="841" name="Shape 841"/>
          <p:cNvSpPr txBox="1">
            <a:spLocks noGrp="1"/>
          </p:cNvSpPr>
          <p:nvPr>
            <p:ph type="body" idx="1"/>
          </p:nvPr>
        </p:nvSpPr>
        <p:spPr>
          <a:xfrm>
            <a:off x="311700" y="4027775"/>
            <a:ext cx="8520600" cy="5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http://www.ebay.com/itm/Basic-Electronic-Component-Kits-Breadboard-Resistors-Power-Supply-Module-J0JF/141832343887</a:t>
            </a:r>
          </a:p>
        </p:txBody>
      </p:sp>
      <p:pic>
        <p:nvPicPr>
          <p:cNvPr id="842" name="Shape 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25" y="1026475"/>
            <a:ext cx="4431326" cy="29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/>
        </p:nvSpPr>
        <p:spPr>
          <a:xfrm>
            <a:off x="4942700" y="1026475"/>
            <a:ext cx="3213300" cy="187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$15.00 US with shipping from China</a:t>
            </a:r>
            <a:br>
              <a:rPr lang="en"/>
            </a:br>
            <a:endParaRPr lang="en"/>
          </a:p>
          <a:p>
            <a:pPr lvl="0" rtl="0">
              <a:spcBef>
                <a:spcPts val="0"/>
              </a:spcBef>
              <a:buNone/>
            </a:pPr>
            <a:r>
              <a:rPr lang="en"/>
              <a:t>Use to teach basics of breadboarding, power, conductivity, resistors, LEDs, potentiometers, and buttons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Excellent preparation for Arduino labs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13" y="1152426"/>
            <a:ext cx="8252172" cy="31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71275" y="2732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Arduino vs. 3D Printing vs. PIC microcontroller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6289875" y="1883025"/>
            <a:ext cx="1078500" cy="3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0000FF"/>
                </a:solidFill>
              </a:rPr>
              <a:t>Arduino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5657775" y="4335025"/>
            <a:ext cx="2581800" cy="3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1C232"/>
                </a:solidFill>
              </a:rPr>
              <a:t>PIC Microcontroller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7236450" y="3293475"/>
            <a:ext cx="1259400" cy="61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</a:rPr>
              <a:t>3D Printing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item on e-Bay</a:t>
            </a:r>
          </a:p>
        </p:txBody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311700" y="3738975"/>
            <a:ext cx="8520600" cy="830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Note to select "</a:t>
            </a:r>
            <a:r>
              <a:rPr lang="en" b="1"/>
              <a:t>Buy It Now</a:t>
            </a:r>
            <a:r>
              <a:rPr lang="en"/>
              <a:t>" and Sort by "</a:t>
            </a:r>
            <a:r>
              <a:rPr lang="en" b="1"/>
              <a:t>Price + Shipping: lowest first</a:t>
            </a:r>
            <a:r>
              <a:rPr lang="en"/>
              <a:t>"</a:t>
            </a:r>
          </a:p>
        </p:txBody>
      </p:sp>
      <p:pic>
        <p:nvPicPr>
          <p:cNvPr id="850" name="Shape 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625" y="1249663"/>
            <a:ext cx="6664249" cy="23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title"/>
          </p:nvPr>
        </p:nvSpPr>
        <p:spPr>
          <a:xfrm>
            <a:off x="311700" y="2828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Breadboard vs. Little Bits</a:t>
            </a:r>
          </a:p>
        </p:txBody>
      </p:sp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311700" y="3681775"/>
            <a:ext cx="8520600" cy="114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LEDs with resistors QTY 100 for $2.00 (2 cents each) but requires fine motor skills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b="1"/>
              <a:t>Little Bits</a:t>
            </a:r>
            <a:r>
              <a:rPr lang="en" sz="1400"/>
              <a:t> sells a Single LED for $10.00.  Great for students that don't yet have fine motor skills...but does not teach breadboarding/debugging skills.</a:t>
            </a:r>
          </a:p>
        </p:txBody>
      </p:sp>
      <p:pic>
        <p:nvPicPr>
          <p:cNvPr id="857" name="Shape 8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376" y="1152425"/>
            <a:ext cx="1904100" cy="21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00" y="912325"/>
            <a:ext cx="5878376" cy="25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>
            <a:spLocks noGrp="1"/>
          </p:cNvSpPr>
          <p:nvPr>
            <p:ph type="title"/>
          </p:nvPr>
        </p:nvSpPr>
        <p:spPr>
          <a:xfrm>
            <a:off x="311700" y="1490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SparkFun Inventor's Kit</a:t>
            </a:r>
          </a:p>
        </p:txBody>
      </p:sp>
      <p:sp>
        <p:nvSpPr>
          <p:cNvPr id="864" name="Shape 864"/>
          <p:cNvSpPr txBox="1">
            <a:spLocks noGrp="1"/>
          </p:cNvSpPr>
          <p:nvPr>
            <p:ph type="body" idx="1"/>
          </p:nvPr>
        </p:nvSpPr>
        <p:spPr>
          <a:xfrm>
            <a:off x="3418800" y="1205100"/>
            <a:ext cx="5362500" cy="358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Used in many CoderDojo labs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Many Arduino mentors now familiar with these kits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Good selection of parts and excellent printed guidebook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Redboard Version 3.2 list price is $99.00</a:t>
            </a:r>
          </a:p>
          <a:p>
            <a:pPr marL="914400" lvl="1" indent="-317500" rtl="0">
              <a:spcBef>
                <a:spcPts val="0"/>
              </a:spcBef>
            </a:pPr>
            <a:r>
              <a:rPr lang="en"/>
              <a:t>(Add $10 for Genuine Arduino from Italy)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No soldering required to use base kit 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Soldering is used to reinforce and repair motors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Small parts moved to a separate bin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892974"/>
            <a:ext cx="2959549" cy="2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SIK Guide and Case</a:t>
            </a:r>
          </a:p>
        </p:txBody>
      </p:sp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311700" y="4031125"/>
            <a:ext cx="8520600" cy="5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SIK Guide and Case and reinforced cable ties on motors</a:t>
            </a: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00" y="1214425"/>
            <a:ext cx="2051275" cy="20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975" y="1214413"/>
            <a:ext cx="2317300" cy="23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1445" y="1066800"/>
            <a:ext cx="1738175" cy="20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>
            <a:spLocks noGrp="1"/>
          </p:cNvSpPr>
          <p:nvPr>
            <p:ph type="title"/>
          </p:nvPr>
        </p:nvSpPr>
        <p:spPr>
          <a:xfrm>
            <a:off x="235125" y="212600"/>
            <a:ext cx="24528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16hertz Kits </a:t>
            </a:r>
          </a:p>
        </p:txBody>
      </p:sp>
      <p:sp>
        <p:nvSpPr>
          <p:cNvPr id="880" name="Shape 880"/>
          <p:cNvSpPr txBox="1">
            <a:spLocks noGrp="1"/>
          </p:cNvSpPr>
          <p:nvPr>
            <p:ph type="body" idx="1"/>
          </p:nvPr>
        </p:nvSpPr>
        <p:spPr>
          <a:xfrm>
            <a:off x="4437450" y="647250"/>
            <a:ext cx="4219500" cy="1782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Great value! $25.00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Requires 20 minutes of soldering for each kit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Larger servo, relay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Well written guide</a:t>
            </a:r>
          </a:p>
        </p:txBody>
      </p:sp>
      <p:pic>
        <p:nvPicPr>
          <p:cNvPr id="881" name="Shape 8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26" y="1173377"/>
            <a:ext cx="3894423" cy="33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/>
        </p:nvSpPr>
        <p:spPr>
          <a:xfrm>
            <a:off x="1000125" y="4633225"/>
            <a:ext cx="6990600" cy="6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http://www.16hertz.com/product/16hertz-uno-r3-beginner-kit-arduino-compatible/</a:t>
            </a:r>
          </a:p>
        </p:txBody>
      </p:sp>
      <p:pic>
        <p:nvPicPr>
          <p:cNvPr id="883" name="Shape 8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99" y="2586400"/>
            <a:ext cx="1240500" cy="188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title"/>
          </p:nvPr>
        </p:nvSpPr>
        <p:spPr>
          <a:xfrm>
            <a:off x="311700" y="176200"/>
            <a:ext cx="25785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37 Sensors Kit</a:t>
            </a:r>
          </a:p>
        </p:txBody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311700" y="38616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http://www.ebay.com/itm/Pro-Compatible-37-in-1-Sensor-Modules-Kit-Arduino-Ultimate-MCU-User-Free-Case-/141772914818</a:t>
            </a:r>
          </a:p>
        </p:txBody>
      </p:sp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3440525" cy="24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/>
        </p:nvSpPr>
        <p:spPr>
          <a:xfrm>
            <a:off x="4120925" y="1152425"/>
            <a:ext cx="4598700" cy="202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37 Sensors for $27.00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Variety of devices (not all sensors) for under $1/device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Kit comes with no instructions and the contents frequently change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Many examples of how to use each device on the Internet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"/>
              <a:t>Remove any "mercury" switches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>
            <a:spLocks noGrp="1"/>
          </p:cNvSpPr>
          <p:nvPr>
            <p:ph type="title"/>
          </p:nvPr>
        </p:nvSpPr>
        <p:spPr>
          <a:xfrm>
            <a:off x="311700" y="253025"/>
            <a:ext cx="19014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Robot Kit</a:t>
            </a:r>
          </a:p>
        </p:txBody>
      </p:sp>
      <p:sp>
        <p:nvSpPr>
          <p:cNvPr id="897" name="Shape 897"/>
          <p:cNvSpPr txBox="1">
            <a:spLocks noGrp="1"/>
          </p:cNvSpPr>
          <p:nvPr>
            <p:ph type="body" idx="1"/>
          </p:nvPr>
        </p:nvSpPr>
        <p:spPr>
          <a:xfrm>
            <a:off x="5204125" y="998825"/>
            <a:ext cx="36384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Open design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$35 in parts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Ping sensor on mini-breadboard to detect objects in front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Arduino Nano on a breadboard</a:t>
            </a:r>
          </a:p>
          <a:p>
            <a:pPr marL="457200" lvl="0" indent="-342900" rtl="0">
              <a:spcBef>
                <a:spcPts val="0"/>
              </a:spcBef>
              <a:buAutoNum type="arabicPeriod"/>
            </a:pPr>
            <a:r>
              <a:rPr lang="en"/>
              <a:t>LED strip</a:t>
            </a:r>
          </a:p>
          <a:p>
            <a:pPr marL="457200" lvl="0" indent="-342900">
              <a:spcBef>
                <a:spcPts val="0"/>
              </a:spcBef>
              <a:buAutoNum type="arabicPeriod"/>
            </a:pPr>
            <a:r>
              <a:rPr lang="en"/>
              <a:t>L293D Motor Driver</a:t>
            </a:r>
          </a:p>
        </p:txBody>
      </p:sp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8823"/>
            <a:ext cx="4737299" cy="314586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/>
        </p:nvSpPr>
        <p:spPr>
          <a:xfrm>
            <a:off x="353675" y="4304775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https://www.gitbook.com/book/dmccreary/coderdojo-robots/details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Shape 904"/>
          <p:cNvPicPr preferRelativeResize="0"/>
          <p:nvPr/>
        </p:nvPicPr>
        <p:blipFill rotWithShape="1">
          <a:blip r:embed="rId3">
            <a:alphaModFix/>
          </a:blip>
          <a:srcRect l="17976" r="20356"/>
          <a:stretch/>
        </p:blipFill>
        <p:spPr>
          <a:xfrm>
            <a:off x="5413925" y="1434600"/>
            <a:ext cx="1204275" cy="15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Shape 905"/>
          <p:cNvSpPr txBox="1">
            <a:spLocks noGrp="1"/>
          </p:cNvSpPr>
          <p:nvPr>
            <p:ph type="title"/>
          </p:nvPr>
        </p:nvSpPr>
        <p:spPr>
          <a:xfrm>
            <a:off x="311700" y="3593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Robots: mBot, MIP, Gizmo</a:t>
            </a:r>
          </a:p>
        </p:txBody>
      </p:sp>
      <p:sp>
        <p:nvSpPr>
          <p:cNvPr id="906" name="Shape 906"/>
          <p:cNvSpPr txBox="1">
            <a:spLocks noGrp="1"/>
          </p:cNvSpPr>
          <p:nvPr>
            <p:ph type="body" idx="1"/>
          </p:nvPr>
        </p:nvSpPr>
        <p:spPr>
          <a:xfrm>
            <a:off x="3005275" y="4184600"/>
            <a:ext cx="2227500" cy="58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Cozmo - $179.00</a:t>
            </a:r>
          </a:p>
        </p:txBody>
      </p:sp>
      <p:pic>
        <p:nvPicPr>
          <p:cNvPr id="907" name="Shape 9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50" y="2883350"/>
            <a:ext cx="2479500" cy="17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Shape 908"/>
          <p:cNvSpPr txBox="1">
            <a:spLocks noGrp="1"/>
          </p:cNvSpPr>
          <p:nvPr>
            <p:ph type="body" idx="1"/>
          </p:nvPr>
        </p:nvSpPr>
        <p:spPr>
          <a:xfrm>
            <a:off x="4806478" y="2817200"/>
            <a:ext cx="2685600" cy="58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Coder MIP - $79.00</a:t>
            </a:r>
          </a:p>
        </p:txBody>
      </p:sp>
      <p:pic>
        <p:nvPicPr>
          <p:cNvPr id="909" name="Shape 9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600" y="1193125"/>
            <a:ext cx="1810149" cy="13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>
            <a:spLocks noGrp="1"/>
          </p:cNvSpPr>
          <p:nvPr>
            <p:ph type="body" idx="1"/>
          </p:nvPr>
        </p:nvSpPr>
        <p:spPr>
          <a:xfrm>
            <a:off x="2710113" y="1577925"/>
            <a:ext cx="2227500" cy="58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mBot - $99.00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>
            <a:spLocks noGrp="1"/>
          </p:cNvSpPr>
          <p:nvPr>
            <p:ph type="title"/>
          </p:nvPr>
        </p:nvSpPr>
        <p:spPr>
          <a:xfrm>
            <a:off x="271275" y="222725"/>
            <a:ext cx="23157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MicroCenter</a:t>
            </a:r>
          </a:p>
        </p:txBody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5002025" y="1266325"/>
            <a:ext cx="38304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Carry in-house brand Arduino for $9.99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Large selection of kits and sensors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2-3 times eBay "best prices"</a:t>
            </a:r>
          </a:p>
        </p:txBody>
      </p:sp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99" y="1203175"/>
            <a:ext cx="3914874" cy="30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>
            <a:spLocks noGrp="1"/>
          </p:cNvSpPr>
          <p:nvPr>
            <p:ph type="title"/>
          </p:nvPr>
        </p:nvSpPr>
        <p:spPr>
          <a:xfrm>
            <a:off x="180325" y="151950"/>
            <a:ext cx="39324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Encourage Volunteers</a:t>
            </a:r>
          </a:p>
        </p:txBody>
      </p:sp>
      <p:sp>
        <p:nvSpPr>
          <p:cNvPr id="923" name="Shape 923"/>
          <p:cNvSpPr txBox="1">
            <a:spLocks noGrp="1"/>
          </p:cNvSpPr>
          <p:nvPr>
            <p:ph type="body" idx="1"/>
          </p:nvPr>
        </p:nvSpPr>
        <p:spPr>
          <a:xfrm>
            <a:off x="261175" y="859350"/>
            <a:ext cx="8520600" cy="17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There are many parents that may have some programming or electrical knowledge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Find a parent or mentor to solder broken parts and put solid wire pins on components that are hard for small fingers</a:t>
            </a:r>
          </a:p>
        </p:txBody>
      </p:sp>
      <p:pic>
        <p:nvPicPr>
          <p:cNvPr id="924" name="Shape 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525" y="2536301"/>
            <a:ext cx="2377349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 txBox="1"/>
          <p:nvPr/>
        </p:nvSpPr>
        <p:spPr>
          <a:xfrm>
            <a:off x="960000" y="3860150"/>
            <a:ext cx="2738400" cy="45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10 kits - no working motors</a:t>
            </a:r>
          </a:p>
        </p:txBody>
      </p:sp>
      <p:pic>
        <p:nvPicPr>
          <p:cNvPr id="926" name="Shape 9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450" y="2584050"/>
            <a:ext cx="2254453" cy="12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/>
        </p:nvSpPr>
        <p:spPr>
          <a:xfrm>
            <a:off x="4517950" y="3860150"/>
            <a:ext cx="3620400" cy="45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2 hours of soldering - 10 working motors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3951100" y="4464300"/>
            <a:ext cx="4830600" cy="45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http://datadictionary.blogspot.com/2014/10/motors-for-arduino-labs.html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75825" y="1756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Four Drivers</a:t>
            </a:r>
          </a:p>
        </p:txBody>
      </p:sp>
      <p:sp>
        <p:nvSpPr>
          <p:cNvPr id="140" name="Shape 140"/>
          <p:cNvSpPr/>
          <p:nvPr/>
        </p:nvSpPr>
        <p:spPr>
          <a:xfrm>
            <a:off x="574750" y="1139600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/>
              <a:t>Maker Movement</a:t>
            </a:r>
          </a:p>
        </p:txBody>
      </p:sp>
      <p:sp>
        <p:nvSpPr>
          <p:cNvPr id="141" name="Shape 141"/>
          <p:cNvSpPr/>
          <p:nvPr/>
        </p:nvSpPr>
        <p:spPr>
          <a:xfrm>
            <a:off x="6033700" y="1089300"/>
            <a:ext cx="25323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Project-Based Learning</a:t>
            </a:r>
          </a:p>
        </p:txBody>
      </p:sp>
      <p:sp>
        <p:nvSpPr>
          <p:cNvPr id="142" name="Shape 142"/>
          <p:cNvSpPr/>
          <p:nvPr/>
        </p:nvSpPr>
        <p:spPr>
          <a:xfrm>
            <a:off x="5747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Low-Cost Components*</a:t>
            </a:r>
          </a:p>
        </p:txBody>
      </p:sp>
      <p:sp>
        <p:nvSpPr>
          <p:cNvPr id="143" name="Shape 143"/>
          <p:cNvSpPr/>
          <p:nvPr/>
        </p:nvSpPr>
        <p:spPr>
          <a:xfrm>
            <a:off x="6113350" y="3370375"/>
            <a:ext cx="2373000" cy="155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Social Media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"How to" sites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650" y="1950800"/>
            <a:ext cx="1962150" cy="186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Shape 145"/>
          <p:cNvCxnSpPr/>
          <p:nvPr/>
        </p:nvCxnSpPr>
        <p:spPr>
          <a:xfrm flipH="1">
            <a:off x="5298450" y="2239425"/>
            <a:ext cx="857400" cy="2403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6" name="Shape 146"/>
          <p:cNvCxnSpPr/>
          <p:nvPr/>
        </p:nvCxnSpPr>
        <p:spPr>
          <a:xfrm rot="10800000">
            <a:off x="5267175" y="3370300"/>
            <a:ext cx="980700" cy="382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7" name="Shape 147"/>
          <p:cNvCxnSpPr/>
          <p:nvPr/>
        </p:nvCxnSpPr>
        <p:spPr>
          <a:xfrm rot="10800000" flipH="1">
            <a:off x="2904075" y="3425500"/>
            <a:ext cx="848700" cy="439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8" name="Shape 148"/>
          <p:cNvCxnSpPr/>
          <p:nvPr/>
        </p:nvCxnSpPr>
        <p:spPr>
          <a:xfrm>
            <a:off x="2882625" y="2166850"/>
            <a:ext cx="798600" cy="267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9" name="Shape 149"/>
          <p:cNvSpPr txBox="1"/>
          <p:nvPr/>
        </p:nvSpPr>
        <p:spPr>
          <a:xfrm>
            <a:off x="2595975" y="4765725"/>
            <a:ext cx="2532300" cy="32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* If you know where to look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xfrm>
            <a:off x="257075" y="2126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Watch how students make "connections"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body" idx="1"/>
          </p:nvPr>
        </p:nvSpPr>
        <p:spPr>
          <a:xfrm>
            <a:off x="311700" y="3861450"/>
            <a:ext cx="8520600" cy="94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Have plenty of 22 gauge solid wire, jumper wires of various lengths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Add heat shrink around ends</a:t>
            </a:r>
          </a:p>
        </p:txBody>
      </p:sp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400" y="1413100"/>
            <a:ext cx="25908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777" y="1150187"/>
            <a:ext cx="1290050" cy="12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23725"/>
            <a:ext cx="2132700" cy="15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Shape 9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949" y="2714074"/>
            <a:ext cx="2091699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Shape 9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4355" y="2440239"/>
            <a:ext cx="1502550" cy="116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xfrm>
            <a:off x="246025" y="1823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Mentors are critical for overcoming frustration</a:t>
            </a:r>
          </a:p>
        </p:txBody>
      </p:sp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 b="1"/>
              <a:t>Problem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" sz="1800"/>
              <a:t>Many kids hit "the wall" when they can't get a project to work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" sz="1800"/>
              <a:t>New students can easily get frustrated and quit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" sz="1800"/>
              <a:t>Parents purchase expensive Arduino kits and they go unused</a:t>
            </a:r>
          </a:p>
          <a:p>
            <a:pPr marL="457200" lvl="0" indent="-342900">
              <a:spcBef>
                <a:spcPts val="0"/>
              </a:spcBef>
            </a:pPr>
            <a:r>
              <a:rPr lang="en" b="1"/>
              <a:t>The Solution: develop mentor programs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" sz="1800"/>
              <a:t>Try CoderDojoTC (every other Saturday at the U of M)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" sz="1800"/>
              <a:t>Keep students from thinking that Arduino is frustrating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" sz="1800"/>
              <a:t>A good mentor will keep challenging the students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>
            <a:spLocks noGrp="1"/>
          </p:cNvSpPr>
          <p:nvPr>
            <p:ph type="title"/>
          </p:nvPr>
        </p:nvSpPr>
        <p:spPr>
          <a:xfrm>
            <a:off x="235100" y="204275"/>
            <a:ext cx="6366000" cy="59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Student / Book / Box / Mentor Relationship Analysis</a:t>
            </a:r>
          </a:p>
        </p:txBody>
      </p:sp>
      <p:sp>
        <p:nvSpPr>
          <p:cNvPr id="951" name="Shape 951"/>
          <p:cNvSpPr txBox="1">
            <a:spLocks noGrp="1"/>
          </p:cNvSpPr>
          <p:nvPr>
            <p:ph type="body" idx="1"/>
          </p:nvPr>
        </p:nvSpPr>
        <p:spPr>
          <a:xfrm>
            <a:off x="311700" y="4552550"/>
            <a:ext cx="8520600" cy="36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Focus analysis on the six key relationships and the break/fix cycle</a:t>
            </a:r>
          </a:p>
        </p:txBody>
      </p:sp>
      <p:pic>
        <p:nvPicPr>
          <p:cNvPr id="952" name="Shape 952"/>
          <p:cNvPicPr preferRelativeResize="0"/>
          <p:nvPr/>
        </p:nvPicPr>
        <p:blipFill rotWithShape="1">
          <a:blip r:embed="rId3">
            <a:alphaModFix/>
          </a:blip>
          <a:srcRect l="26051" b="63758"/>
          <a:stretch/>
        </p:blipFill>
        <p:spPr>
          <a:xfrm>
            <a:off x="3764500" y="1941075"/>
            <a:ext cx="734099" cy="78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Shape 9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825" y="797963"/>
            <a:ext cx="799650" cy="79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Shape 9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5175" y="788393"/>
            <a:ext cx="973725" cy="9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Shape 955"/>
          <p:cNvPicPr preferRelativeResize="0"/>
          <p:nvPr/>
        </p:nvPicPr>
        <p:blipFill rotWithShape="1">
          <a:blip r:embed="rId6">
            <a:alphaModFix/>
          </a:blip>
          <a:srcRect b="21954"/>
          <a:stretch/>
        </p:blipFill>
        <p:spPr>
          <a:xfrm>
            <a:off x="3416450" y="3311249"/>
            <a:ext cx="1425850" cy="97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6" name="Shape 956"/>
          <p:cNvCxnSpPr>
            <a:stCxn id="953" idx="3"/>
            <a:endCxn id="954" idx="1"/>
          </p:cNvCxnSpPr>
          <p:nvPr/>
        </p:nvCxnSpPr>
        <p:spPr>
          <a:xfrm>
            <a:off x="2897475" y="1197538"/>
            <a:ext cx="2507700" cy="77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57" name="Shape 957"/>
          <p:cNvCxnSpPr>
            <a:stCxn id="953" idx="2"/>
            <a:endCxn id="955" idx="1"/>
          </p:cNvCxnSpPr>
          <p:nvPr/>
        </p:nvCxnSpPr>
        <p:spPr>
          <a:xfrm>
            <a:off x="2497650" y="1597113"/>
            <a:ext cx="918900" cy="220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58" name="Shape 958"/>
          <p:cNvCxnSpPr>
            <a:endCxn id="955" idx="3"/>
          </p:cNvCxnSpPr>
          <p:nvPr/>
        </p:nvCxnSpPr>
        <p:spPr>
          <a:xfrm flipH="1">
            <a:off x="4842300" y="1551099"/>
            <a:ext cx="861600" cy="2247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9" name="Shape 959"/>
          <p:cNvSpPr txBox="1"/>
          <p:nvPr/>
        </p:nvSpPr>
        <p:spPr>
          <a:xfrm>
            <a:off x="3730725" y="2657813"/>
            <a:ext cx="888600" cy="45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/>
              <a:t>Student</a:t>
            </a:r>
          </a:p>
        </p:txBody>
      </p:sp>
      <p:cxnSp>
        <p:nvCxnSpPr>
          <p:cNvPr id="960" name="Shape 960"/>
          <p:cNvCxnSpPr/>
          <p:nvPr/>
        </p:nvCxnSpPr>
        <p:spPr>
          <a:xfrm rot="10800000" flipH="1">
            <a:off x="4518574" y="1500947"/>
            <a:ext cx="1195200" cy="836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1" name="Shape 961"/>
          <p:cNvCxnSpPr/>
          <p:nvPr/>
        </p:nvCxnSpPr>
        <p:spPr>
          <a:xfrm rot="10800000">
            <a:off x="4128275" y="2993238"/>
            <a:ext cx="2400" cy="31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2" name="Shape 962"/>
          <p:cNvCxnSpPr>
            <a:stCxn id="952" idx="1"/>
          </p:cNvCxnSpPr>
          <p:nvPr/>
        </p:nvCxnSpPr>
        <p:spPr>
          <a:xfrm rot="10800000">
            <a:off x="2851900" y="1511060"/>
            <a:ext cx="912600" cy="82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3" name="Shape 963"/>
          <p:cNvSpPr txBox="1"/>
          <p:nvPr/>
        </p:nvSpPr>
        <p:spPr>
          <a:xfrm>
            <a:off x="824725" y="97840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Book or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b="1"/>
              <a:t>Web Site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600975" y="997150"/>
            <a:ext cx="1143000" cy="59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Robot/Kit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3131875" y="4176775"/>
            <a:ext cx="1995000" cy="59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Teacher/Mentor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>
            <a:spLocks noGrp="1"/>
          </p:cNvSpPr>
          <p:nvPr>
            <p:ph type="title"/>
          </p:nvPr>
        </p:nvSpPr>
        <p:spPr>
          <a:xfrm>
            <a:off x="257700" y="229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Component/Libraries/Documentation/Sample Code</a:t>
            </a:r>
          </a:p>
        </p:txBody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288900" y="3150000"/>
            <a:ext cx="8520600" cy="139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should we look for components?  Have we used this component before?  How many will we need for a classroom?  Can I find other teachers that can help us get started?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3870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Higher cost components with good documentation, libraries, examples and support.  (Adafruit, Sparkfun)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6407400" y="1278000"/>
            <a:ext cx="2304000" cy="126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Lower cost components with no documentation, no support and no sample code. (Amazon, e-Bay)</a:t>
            </a:r>
          </a:p>
        </p:txBody>
      </p:sp>
      <p:cxnSp>
        <p:nvCxnSpPr>
          <p:cNvPr id="974" name="Shape 974"/>
          <p:cNvCxnSpPr>
            <a:stCxn id="972" idx="3"/>
            <a:endCxn id="973" idx="1"/>
          </p:cNvCxnSpPr>
          <p:nvPr/>
        </p:nvCxnSpPr>
        <p:spPr>
          <a:xfrm>
            <a:off x="2691000" y="1912500"/>
            <a:ext cx="37164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 txBox="1">
            <a:spLocks noGrp="1"/>
          </p:cNvSpPr>
          <p:nvPr>
            <p:ph type="title"/>
          </p:nvPr>
        </p:nvSpPr>
        <p:spPr>
          <a:xfrm>
            <a:off x="311700" y="242925"/>
            <a:ext cx="183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980" name="Shape 980"/>
          <p:cNvSpPr txBox="1">
            <a:spLocks noGrp="1"/>
          </p:cNvSpPr>
          <p:nvPr>
            <p:ph type="body" idx="1"/>
          </p:nvPr>
        </p:nvSpPr>
        <p:spPr>
          <a:xfrm>
            <a:off x="311700" y="1117125"/>
            <a:ext cx="57918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en"/>
              <a:t>Arduino is a </a:t>
            </a:r>
            <a:r>
              <a:rPr lang="en" b="1"/>
              <a:t>foundation</a:t>
            </a:r>
            <a:r>
              <a:rPr lang="en"/>
              <a:t> technology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Arduinos open many doors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Learning Arduino is great ways to help students become "makers" and become involved in project-based learning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Arduinos take time to master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Start simple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Purchase basic kits</a:t>
            </a:r>
          </a:p>
          <a:p>
            <a:pPr marL="457200" lvl="0" indent="-342900" rtl="0">
              <a:spcBef>
                <a:spcPts val="0"/>
              </a:spcBef>
            </a:pPr>
            <a:r>
              <a:rPr lang="en"/>
              <a:t>Work with peers to help overcome problems</a:t>
            </a:r>
          </a:p>
          <a:p>
            <a:pPr marL="457200" lvl="0" indent="-342900">
              <a:spcBef>
                <a:spcPts val="0"/>
              </a:spcBef>
            </a:pPr>
            <a:r>
              <a:rPr lang="en"/>
              <a:t>Come to CoderDojo to learn new things!</a:t>
            </a:r>
          </a:p>
        </p:txBody>
      </p:sp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875" y="-1567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>
            <a:spLocks noGrp="1"/>
          </p:cNvSpPr>
          <p:nvPr>
            <p:ph type="title"/>
          </p:nvPr>
        </p:nvSpPr>
        <p:spPr>
          <a:xfrm>
            <a:off x="311700" y="2934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</a:t>
            </a:r>
          </a:p>
        </p:txBody>
      </p:sp>
      <p:sp>
        <p:nvSpPr>
          <p:cNvPr id="987" name="Shape 98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Dan McCreary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dan.mccreary@gmail.com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https://github.com/dmccreary/moving-rainbow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Twitter: @dmccreary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3812</Words>
  <Application>Microsoft Macintosh PowerPoint</Application>
  <PresentationFormat>On-screen Show (16:9)</PresentationFormat>
  <Paragraphs>648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Consolas</vt:lpstr>
      <vt:lpstr>Open Sans</vt:lpstr>
      <vt:lpstr>PT Sans Narrow</vt:lpstr>
      <vt:lpstr>Verdana</vt:lpstr>
      <vt:lpstr>Arial</vt:lpstr>
      <vt:lpstr>Tropic</vt:lpstr>
      <vt:lpstr>Arduino in the Classroom</vt:lpstr>
      <vt:lpstr>What's New in 2017?</vt:lpstr>
      <vt:lpstr>More Displays - easier to use!</vt:lpstr>
      <vt:lpstr>Larger Arduino Displays</vt:lpstr>
      <vt:lpstr>Overview</vt:lpstr>
      <vt:lpstr>Strategy</vt:lpstr>
      <vt:lpstr>What is Arduino?</vt:lpstr>
      <vt:lpstr>Arduino vs. 3D Printing vs. PIC microcontroller</vt:lpstr>
      <vt:lpstr>Four Drivers</vt:lpstr>
      <vt:lpstr>1.82 2.6 Million Arduino Videos on YouTube</vt:lpstr>
      <vt:lpstr>Teaching and Arduino in Practice</vt:lpstr>
      <vt:lpstr>Keys to Involvement</vt:lpstr>
      <vt:lpstr>Fitting to Learning Objectives</vt:lpstr>
      <vt:lpstr>Knowledge Foundations</vt:lpstr>
      <vt:lpstr>Challenges</vt:lpstr>
      <vt:lpstr>Learning Paths</vt:lpstr>
      <vt:lpstr>The Arduino Desktop Software</vt:lpstr>
      <vt:lpstr>Genuine Arduino vs. Arduino Clones on eBay</vt:lpstr>
      <vt:lpstr>Teaching Breadboarding Skills</vt:lpstr>
      <vt:lpstr>Name the parts</vt:lpstr>
      <vt:lpstr>Start Slowly - Breadboard Lab</vt:lpstr>
      <vt:lpstr>Breadboard LED Lab</vt:lpstr>
      <vt:lpstr>Anode and Cathode </vt:lpstr>
      <vt:lpstr>LED Circuit</vt:lpstr>
      <vt:lpstr>A great time to practice a bit of math...</vt:lpstr>
      <vt:lpstr>Resistor Codes</vt:lpstr>
      <vt:lpstr>LED Circuit on the breadboard</vt:lpstr>
      <vt:lpstr>Button Lab</vt:lpstr>
      <vt:lpstr>100pcs Ultra Bright Red LED = $1.19 with shipping</vt:lpstr>
      <vt:lpstr>Lab #1: Blink Lab</vt:lpstr>
      <vt:lpstr>Sample Blink Engagement and Extension Questions</vt:lpstr>
      <vt:lpstr>Potentiometer</vt:lpstr>
      <vt:lpstr>Lab 2: Reading a POT with AnalogRead()</vt:lpstr>
      <vt:lpstr>Read Sensor</vt:lpstr>
      <vt:lpstr>BookMark the "SparkFun Experiment Guide for Arduino"</vt:lpstr>
      <vt:lpstr>Lab 3: Driving RGB LEDs</vt:lpstr>
      <vt:lpstr>Pulse Wave Modulation (PWM)</vt:lpstr>
      <vt:lpstr>Note the "~" next to pins 11, 10, 9, 6, 5 and 3</vt:lpstr>
      <vt:lpstr>Each pin controls one color (R, G and B)</vt:lpstr>
      <vt:lpstr>Lab 4: Row of Multiple LEDs</vt:lpstr>
      <vt:lpstr>Sample for Loop</vt:lpstr>
      <vt:lpstr>Lab #5: Push Buttons</vt:lpstr>
      <vt:lpstr>Push Button Code Setup</vt:lpstr>
      <vt:lpstr>Conditional IF/THEN/ELSE Logic</vt:lpstr>
      <vt:lpstr>Lab 7: Reading a digital temperature sensor </vt:lpstr>
      <vt:lpstr>Main Loop with Printing</vt:lpstr>
      <vt:lpstr>Lab 8: Servos</vt:lpstr>
      <vt:lpstr>Lab 9: Flex Sensor</vt:lpstr>
      <vt:lpstr>Lab 10: Reading a Soft Pot</vt:lpstr>
      <vt:lpstr>Other Labs in SIK V 3.2</vt:lpstr>
      <vt:lpstr>Moving on...</vt:lpstr>
      <vt:lpstr>Arduino Nano on a breadboard</vt:lpstr>
      <vt:lpstr>Sensors</vt:lpstr>
      <vt:lpstr>All the light we can not see (and sounds we cannot hear)</vt:lpstr>
      <vt:lpstr>Best Practice Sensors</vt:lpstr>
      <vt:lpstr>Not all are real "sensors" but all can be fun</vt:lpstr>
      <vt:lpstr>Success Stories</vt:lpstr>
      <vt:lpstr>Sample Beginner Projects</vt:lpstr>
      <vt:lpstr>Challenges</vt:lpstr>
      <vt:lpstr>Windows Device Manager</vt:lpstr>
      <vt:lpstr>Problem uploading to board</vt:lpstr>
      <vt:lpstr>Checking the USB on The Mac</vt:lpstr>
      <vt:lpstr>Note the port when you plug in the Arduino</vt:lpstr>
      <vt:lpstr>Low Cost Arduino Nano Using the CH340</vt:lpstr>
      <vt:lpstr>Problem: The Rote Learner Problem</vt:lpstr>
      <vt:lpstr>Tip for Teaching New Students</vt:lpstr>
      <vt:lpstr>Key Computer Science Topics</vt:lpstr>
      <vt:lpstr>Teach debugging</vt:lpstr>
      <vt:lpstr>Addressable LED Strips (WS2812B)</vt:lpstr>
      <vt:lpstr>Moving Rainbow Labs</vt:lpstr>
      <vt:lpstr>Controlling Motors: The H-Bridge Circuit</vt:lpstr>
      <vt:lpstr>Motor Driver Labs</vt:lpstr>
      <vt:lpstr>Simple hookup</vt:lpstr>
      <vt:lpstr>12 Volt battery to pin 8</vt:lpstr>
      <vt:lpstr>CoderDojo Robot Labs</vt:lpstr>
      <vt:lpstr>Keep the steps small </vt:lpstr>
      <vt:lpstr>Arduino Kits</vt:lpstr>
      <vt:lpstr>Sample Breadboard Kit</vt:lpstr>
      <vt:lpstr>Sample $15 Kit </vt:lpstr>
      <vt:lpstr>Sample item on e-Bay</vt:lpstr>
      <vt:lpstr>Breadboard vs. Little Bits</vt:lpstr>
      <vt:lpstr>SparkFun Inventor's Kit</vt:lpstr>
      <vt:lpstr>SIK Guide and Case</vt:lpstr>
      <vt:lpstr>16hertz Kits </vt:lpstr>
      <vt:lpstr>37 Sensors Kit</vt:lpstr>
      <vt:lpstr>Robot Kit</vt:lpstr>
      <vt:lpstr>Robots: mBot, MIP, Gizmo</vt:lpstr>
      <vt:lpstr>MicroCenter</vt:lpstr>
      <vt:lpstr>Encourage Volunteers</vt:lpstr>
      <vt:lpstr>Watch how students make "connections"</vt:lpstr>
      <vt:lpstr>Mentors are critical for overcoming frustration</vt:lpstr>
      <vt:lpstr>Student / Book / Box / Mentor Relationship Analysis</vt:lpstr>
      <vt:lpstr>Component/Libraries/Documentation/Sample Code</vt:lpstr>
      <vt:lpstr>Summary</vt:lpstr>
      <vt:lpstr>Questions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in the Classroom</dc:title>
  <cp:lastModifiedBy>Dan McCreary</cp:lastModifiedBy>
  <cp:revision>5</cp:revision>
  <dcterms:modified xsi:type="dcterms:W3CDTF">2018-01-13T14:45:39Z</dcterms:modified>
</cp:coreProperties>
</file>